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317" r:id="rId2"/>
    <p:sldId id="257" r:id="rId3"/>
    <p:sldId id="258" r:id="rId4"/>
    <p:sldId id="281" r:id="rId5"/>
    <p:sldId id="282" r:id="rId6"/>
    <p:sldId id="283" r:id="rId7"/>
    <p:sldId id="284" r:id="rId8"/>
    <p:sldId id="285" r:id="rId9"/>
    <p:sldId id="286" r:id="rId10"/>
    <p:sldId id="288" r:id="rId11"/>
    <p:sldId id="287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8" r:id="rId31"/>
    <p:sldId id="309" r:id="rId32"/>
    <p:sldId id="310" r:id="rId33"/>
    <p:sldId id="311" r:id="rId34"/>
    <p:sldId id="312" r:id="rId35"/>
    <p:sldId id="313" r:id="rId36"/>
    <p:sldId id="314" r:id="rId37"/>
    <p:sldId id="315" r:id="rId38"/>
    <p:sldId id="316" r:id="rId39"/>
    <p:sldId id="318" r:id="rId4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CB37CA4E-0C21-1B9A-CF6A-C82DF0CAB3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Materia: Telerilevamento Geo-Ecologico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43713BA-F444-6561-9E35-330D75A303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4E4206-58EC-4010-9283-253B0810C25D}" type="datetimeFigureOut">
              <a:rPr lang="it-IT" smtClean="0"/>
              <a:t>09/08/2024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1CA8898-6BC3-0C1C-523B-86CE43E4D0A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/>
              <a:t>Federico Zucchini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1767283-61F8-9323-2739-959629EDD0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269B2B-7C17-4F8E-85CE-AB69D51426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488473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Materia: Telerilevamento Geo-Ecologico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F6438A-AC4D-4F81-BC54-93240ACF81FC}" type="datetimeFigureOut">
              <a:rPr lang="it-IT" smtClean="0"/>
              <a:t>09/08/2024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/>
              <a:t>Federico Zucchini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5478D-14FF-40C0-8086-3B0CFE2ACE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682552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6DFC44-C25F-3BA3-6E64-049467AD11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52E4ADF-9BC7-9D6A-822B-2C6CF981F9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7853453-7116-CD7D-4552-A245DBBAB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E3F95-51E5-4FE5-A350-4B3B52AB128F}" type="datetime1">
              <a:rPr lang="it-IT" smtClean="0"/>
              <a:t>09/08/2024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3954071-999E-1729-73A6-218DE6004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Corso di Studi: Scienze e Gestione della Natura - Federico Zucchini - Materia: Telerilevamento geo-ecologico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F98F5E5-CF89-B8A8-6A69-4C297A062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C6BA-D942-43B5-BC75-EEC4C32A63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5546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B83866-A16C-841D-B55E-BDD894AEB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70B8052-3C43-2C60-F2D0-C668CBA9A7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0A30EE8-2710-162C-A161-1A237AA9F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903C1-6B6E-4EA1-B4BB-651D13A57D85}" type="datetime1">
              <a:rPr lang="it-IT" smtClean="0"/>
              <a:t>09/08/2024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2E6D760-6B51-60C1-45BA-7F4C31E92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Corso di Studi: Scienze e Gestione della Natura - Federico Zucchini - Materia: Telerilevamento geo-ecologico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B028A10-C1E4-0B67-AA34-CB9D19726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C6BA-D942-43B5-BC75-EEC4C32A63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7297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AFFD445-F09F-560B-3595-D6F7708353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C69E6CC-9E2C-05FB-4D60-FBFC4C255E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76B6A26-B5BC-21E2-37F7-CFE1D987B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700B0-22EB-4CD5-838A-F95D5DF630D5}" type="datetime1">
              <a:rPr lang="it-IT" smtClean="0"/>
              <a:t>09/08/2024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B78D0EA-0610-0553-5E5A-321570F6A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Corso di Studi: Scienze e Gestione della Natura - Federico Zucchini - Materia: Telerilevamento geo-ecologico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BCC79C1-3EA7-078F-CBA9-26D8F99BC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C6BA-D942-43B5-BC75-EEC4C32A63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9084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1630D7-11AC-572D-8191-23E6C390B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3DBDB2E-EE95-723F-3933-65F6F05CD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2FA6F47-347B-9920-B446-C2CB1BE67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400DB-6E8E-4CEA-A0FD-6C96FFBC88F0}" type="datetime1">
              <a:rPr lang="it-IT" smtClean="0"/>
              <a:t>09/08/2024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6BE13AB-4162-18A0-AE2C-6F9640604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Corso di Studi: Scienze e Gestione della Natura - Federico Zucchini - Materia: Telerilevamento geo-ecologico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34E1E49-2C69-F9B1-EE37-DA60AA74E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C6BA-D942-43B5-BC75-EEC4C32A63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9987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65262D-7E63-3396-AED6-A685C7768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647D88F-BD52-4EF3-380D-9F87D6489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A703DB0-BB86-5730-B712-24EF4192E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67ABE-D9D0-4A24-A4C8-3ABE58CC0611}" type="datetime1">
              <a:rPr lang="it-IT" smtClean="0"/>
              <a:t>09/08/2024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3C30E54-C9E3-32BA-A919-A8C7B32C8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Corso di Studi: Scienze e Gestione della Natura - Federico Zucchini - Materia: Telerilevamento geo-ecologico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873C5A8-C522-3AAB-8F3C-156767229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C6BA-D942-43B5-BC75-EEC4C32A63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9981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C371BA-D027-55C8-8C33-8B43E425A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CD3144E-A687-019F-F333-A3CDF873CA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2D10519-2404-4A02-A5B5-58E36DD97A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5615625-B3C4-6376-FBF1-3B8AC26F3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BE965-C12E-405B-AE9E-9E74BAA6A8AA}" type="datetime1">
              <a:rPr lang="it-IT" smtClean="0"/>
              <a:t>09/08/2024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455805A-A150-3461-8335-205305F34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Corso di Studi: Scienze e Gestione della Natura - Federico Zucchini - Materia: Telerilevamento geo-ecologico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D8F289B-17B4-8FA3-A0C1-4BFF2BC6C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C6BA-D942-43B5-BC75-EEC4C32A63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2534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0BC9F5-2A3B-F115-8745-6291D1331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5396FC9-F676-9574-FBCE-F365B6B3A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8807F83-8265-4D68-72E2-FDA32DCDDD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9F34FD0-7A74-01AC-810E-6B100EF727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9962BAF-54D2-2B24-14BD-3D615A1002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AB4C739-0AE9-2E34-0E7F-2521F34B1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DEFA2-4CE1-4696-924F-FBB9D23DE7DA}" type="datetime1">
              <a:rPr lang="it-IT" smtClean="0"/>
              <a:t>09/08/2024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5425B83-029D-DABF-7565-6650803F1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Corso di Studi: Scienze e Gestione della Natura - Federico Zucchini - Materia: Telerilevamento geo-ecologico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42A6BA1-B89A-C7C1-73BD-1BDD948E2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C6BA-D942-43B5-BC75-EEC4C32A63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7233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D857C3-2414-C285-4D23-286149CBE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F9487BF-E8E7-5ADC-4607-590020C53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D683A-F767-40F3-8989-C7F217F4D2BF}" type="datetime1">
              <a:rPr lang="it-IT" smtClean="0"/>
              <a:t>09/08/2024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E9DF060-8B56-889A-0F9B-3EC6AF26E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Corso di Studi: Scienze e Gestione della Natura - Federico Zucchini - Materia: Telerilevamento geo-ecologico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28452FF-F66D-12B5-130E-54AAA9A1C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C6BA-D942-43B5-BC75-EEC4C32A63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8941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5DA6856-A9A9-A08C-D37A-8EDE893FB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FBED4-3306-4820-BCC3-BB99DEB38F85}" type="datetime1">
              <a:rPr lang="it-IT" smtClean="0"/>
              <a:t>09/08/2024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EAE686B-291B-C8B4-625E-E5DA5CF17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Corso di Studi: Scienze e Gestione della Natura - Federico Zucchini - Materia: Telerilevamento geo-ecologico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C1D710B-B4C3-E309-4B44-5AD2D4FB0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C6BA-D942-43B5-BC75-EEC4C32A63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6954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ABF032-4712-D2A4-9915-5CC543FFC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251B86-B1CB-0DEF-AA42-C3B1D2DAB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7DABB23-8A89-59FC-8AD0-42B0930238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C8F94D3-8AA2-95A8-4099-4B3C55D90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A24B7-5A2A-4A0E-A4B9-B6C266BB9764}" type="datetime1">
              <a:rPr lang="it-IT" smtClean="0"/>
              <a:t>09/08/2024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6ADDAF8-D589-C44C-5808-9583B7096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Corso di Studi: Scienze e Gestione della Natura - Federico Zucchini - Materia: Telerilevamento geo-ecologico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3040EE3-BFCC-4509-7890-68321A085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C6BA-D942-43B5-BC75-EEC4C32A63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7253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2F8736-A755-3567-4014-440B2163A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86575C3-4235-0300-8523-ADE1E4FAB1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4AEBE90-C872-8978-DFA3-1D10B98A27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F85A7EF-7E7E-AE0E-9F03-D831D281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9A984-CE53-406E-AF94-03B757C7ABCD}" type="datetime1">
              <a:rPr lang="it-IT" smtClean="0"/>
              <a:t>09/08/2024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6C45EF8-EF3A-3089-A78B-E4D2D7097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Corso di Studi: Scienze e Gestione della Natura - Federico Zucchini - Materia: Telerilevamento geo-ecologico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C4AACB2-6CB9-2653-AFE8-1B8DD5624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C6BA-D942-43B5-BC75-EEC4C32A63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8893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BA173CD-C774-1498-2EBC-79E224F59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894A2DE-B490-EEF8-D06D-20B2049B0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56608D-21BC-70EA-9B7F-C0B1390FD4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5FFE95-409C-4A65-864C-9546517571EC}" type="datetime1">
              <a:rPr lang="it-IT" smtClean="0"/>
              <a:t>09/08/2024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BE3B165-88C6-654D-85B2-D49118E626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it-IT"/>
              <a:t>Corso di Studi: Scienze e Gestione della Natura - Federico Zucchini - Materia: Telerilevamento geo-ecologico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ABF3BE7-43D6-41EC-D7A4-E34128BD44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79C6BA-D942-43B5-BC75-EEC4C32A63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2633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10" Type="http://schemas.openxmlformats.org/officeDocument/2006/relationships/image" Target="../media/image18.JPG"/><Relationship Id="rId4" Type="http://schemas.openxmlformats.org/officeDocument/2006/relationships/image" Target="../media/image12.JPG"/><Relationship Id="rId9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7" Type="http://schemas.openxmlformats.org/officeDocument/2006/relationships/image" Target="../media/image37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7" Type="http://schemas.openxmlformats.org/officeDocument/2006/relationships/image" Target="../media/image43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7" Type="http://schemas.openxmlformats.org/officeDocument/2006/relationships/image" Target="../media/image49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7" Type="http://schemas.openxmlformats.org/officeDocument/2006/relationships/image" Target="../media/image55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7" Type="http://schemas.openxmlformats.org/officeDocument/2006/relationships/image" Target="../media/image61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0CBDC9-B35E-631F-DE47-290D95D8A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50356"/>
            <a:ext cx="12192000" cy="432898"/>
          </a:xfrm>
        </p:spPr>
        <p:txBody>
          <a:bodyPr>
            <a:noAutofit/>
          </a:bodyPr>
          <a:lstStyle/>
          <a:p>
            <a:r>
              <a:rPr lang="it-IT" sz="3000" b="1" dirty="0"/>
              <a:t>La Tempesta Vaia ed i relativi danni nel territorio del Cadore (BL)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CE90AAE-9266-B4BE-669A-B353EFEBAB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5569247"/>
            <a:ext cx="9144000" cy="869738"/>
          </a:xfrm>
        </p:spPr>
        <p:txBody>
          <a:bodyPr>
            <a:noAutofit/>
          </a:bodyPr>
          <a:lstStyle/>
          <a:p>
            <a:r>
              <a:rPr lang="it-IT" sz="1200" dirty="0"/>
              <a:t>di</a:t>
            </a:r>
          </a:p>
          <a:p>
            <a:r>
              <a:rPr lang="it-IT" sz="1200" b="1" dirty="0"/>
              <a:t>Federico Zucchini</a:t>
            </a:r>
            <a:endParaRPr lang="it-IT" sz="1200" dirty="0"/>
          </a:p>
          <a:p>
            <a:r>
              <a:rPr lang="it-IT" sz="1200" dirty="0"/>
              <a:t>Appello: Agosto 2024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56C35EDB-9239-F08D-8465-F534C80A15EB}"/>
              </a:ext>
            </a:extLst>
          </p:cNvPr>
          <p:cNvSpPr txBox="1">
            <a:spLocks/>
          </p:cNvSpPr>
          <p:nvPr/>
        </p:nvSpPr>
        <p:spPr>
          <a:xfrm>
            <a:off x="1524000" y="1580917"/>
            <a:ext cx="9144000" cy="30189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sz="3000" dirty="0"/>
          </a:p>
        </p:txBody>
      </p:sp>
      <p:pic>
        <p:nvPicPr>
          <p:cNvPr id="9" name="Immagine 8" descr="Immagine che contiene aria aperta, montagna, natura, albero&#10;&#10;Descrizione generata automaticamente">
            <a:extLst>
              <a:ext uri="{FF2B5EF4-FFF2-40B4-BE49-F238E27FC236}">
                <a16:creationId xmlns:a16="http://schemas.microsoft.com/office/drawing/2014/main" id="{34770326-9C23-0721-C2C6-1A50258CDF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49"/>
          <a:stretch/>
        </p:blipFill>
        <p:spPr>
          <a:xfrm>
            <a:off x="2255519" y="910661"/>
            <a:ext cx="7680960" cy="453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719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2E27F-0779-8D87-AA73-88F89FE1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202"/>
            <a:ext cx="10515600" cy="710640"/>
          </a:xfrm>
        </p:spPr>
        <p:txBody>
          <a:bodyPr>
            <a:normAutofit/>
          </a:bodyPr>
          <a:lstStyle/>
          <a:p>
            <a:r>
              <a:rPr lang="it-IT" b="1" dirty="0"/>
              <a:t>Analisi dei dati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475CB29-90B2-0957-CFF1-DF0458573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C6BA-D942-43B5-BC75-EEC4C32A6328}" type="slidenum">
              <a:rPr lang="it-IT" smtClean="0"/>
              <a:t>10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7971ADA-1826-295F-13CC-37FEE071EA04}"/>
              </a:ext>
            </a:extLst>
          </p:cNvPr>
          <p:cNvSpPr txBox="1"/>
          <p:nvPr/>
        </p:nvSpPr>
        <p:spPr>
          <a:xfrm>
            <a:off x="838199" y="1034842"/>
            <a:ext cx="1051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Es. codice per confronto immagini </a:t>
            </a:r>
            <a:r>
              <a:rPr lang="it-IT" sz="2800" b="1" dirty="0" err="1">
                <a:solidFill>
                  <a:srgbClr val="C00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Nir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/</a:t>
            </a:r>
            <a:r>
              <a:rPr lang="it-IT" sz="2800" b="1" dirty="0">
                <a:solidFill>
                  <a:srgbClr val="FF0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red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, </a:t>
            </a:r>
            <a:r>
              <a:rPr lang="it-IT" sz="2800" b="1" dirty="0" err="1">
                <a:solidFill>
                  <a:srgbClr val="C00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Nir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/</a:t>
            </a:r>
            <a:r>
              <a:rPr lang="it-IT" sz="2800" b="1" dirty="0">
                <a:solidFill>
                  <a:srgbClr val="0070C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blu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, </a:t>
            </a:r>
            <a:r>
              <a:rPr lang="it-IT" sz="2800" b="1" dirty="0" err="1">
                <a:solidFill>
                  <a:srgbClr val="C00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Nir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/</a:t>
            </a:r>
            <a:r>
              <a:rPr lang="it-IT" sz="2800" b="1" dirty="0">
                <a:solidFill>
                  <a:srgbClr val="00B05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green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 </a:t>
            </a:r>
            <a:endParaRPr lang="it-IT" sz="2800" b="1" dirty="0">
              <a:solidFill>
                <a:srgbClr val="C00000"/>
              </a:solidFill>
              <a:highlight>
                <a:srgbClr val="FFFFFF"/>
              </a:highlight>
              <a:latin typeface="Aptos" panose="020B0004020202020204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C6F01A9-EC9B-17C2-CCF9-207721061BAD}"/>
              </a:ext>
            </a:extLst>
          </p:cNvPr>
          <p:cNvSpPr txBox="1"/>
          <p:nvPr/>
        </p:nvSpPr>
        <p:spPr>
          <a:xfrm>
            <a:off x="838200" y="1653670"/>
            <a:ext cx="58674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>
                <a:highlight>
                  <a:srgbClr val="FFFFFF"/>
                </a:highlight>
                <a:latin typeface="Aptos" panose="020B0004020202020204" pitchFamily="34" charset="0"/>
              </a:rPr>
              <a:t>Es. codice per confronto immagini </a:t>
            </a:r>
            <a:r>
              <a:rPr lang="it-IT" sz="1400" dirty="0" err="1">
                <a:highlight>
                  <a:srgbClr val="FFFFFF"/>
                </a:highlight>
                <a:latin typeface="Aptos" panose="020B0004020202020204" pitchFamily="34" charset="0"/>
              </a:rPr>
              <a:t>Nir</a:t>
            </a:r>
            <a:r>
              <a:rPr lang="it-IT" sz="1400" dirty="0">
                <a:highlight>
                  <a:srgbClr val="FFFFFF"/>
                </a:highlight>
                <a:latin typeface="Aptos" panose="020B0004020202020204" pitchFamily="34" charset="0"/>
              </a:rPr>
              <a:t>/red anno 2017, 2019, 2022</a:t>
            </a:r>
          </a:p>
          <a:p>
            <a:endParaRPr lang="it-IT" sz="1400" dirty="0">
              <a:highlight>
                <a:srgbClr val="FFFFFF"/>
              </a:highlight>
              <a:latin typeface="Aptos" panose="020B0004020202020204" pitchFamily="34" charset="0"/>
            </a:endParaRPr>
          </a:p>
          <a:p>
            <a:r>
              <a:rPr lang="it-IT" sz="1400" b="1" dirty="0" err="1">
                <a:highlight>
                  <a:srgbClr val="FFFFFF"/>
                </a:highlight>
                <a:latin typeface="Aptos" panose="020B0004020202020204" pitchFamily="34" charset="0"/>
              </a:rPr>
              <a:t>im.plotRGB</a:t>
            </a:r>
            <a:r>
              <a:rPr lang="it-IT" sz="1400" b="1" dirty="0">
                <a:highlight>
                  <a:srgbClr val="FFFFFF"/>
                </a:highlight>
                <a:latin typeface="Aptos" panose="020B0004020202020204" pitchFamily="34" charset="0"/>
              </a:rPr>
              <a:t>(VaiaCadore17, 4,2,3)</a:t>
            </a:r>
          </a:p>
          <a:p>
            <a:r>
              <a:rPr lang="it-IT" sz="1400" b="1" dirty="0" err="1">
                <a:highlight>
                  <a:srgbClr val="FFFFFF"/>
                </a:highlight>
                <a:latin typeface="Aptos" panose="020B0004020202020204" pitchFamily="34" charset="0"/>
              </a:rPr>
              <a:t>im.plotRGB</a:t>
            </a:r>
            <a:r>
              <a:rPr lang="it-IT" sz="1400" b="1" dirty="0">
                <a:highlight>
                  <a:srgbClr val="FFFFFF"/>
                </a:highlight>
                <a:latin typeface="Aptos" panose="020B0004020202020204" pitchFamily="34" charset="0"/>
              </a:rPr>
              <a:t>(VaiaCadore19, 4,2,3)</a:t>
            </a:r>
          </a:p>
          <a:p>
            <a:r>
              <a:rPr lang="it-IT" sz="1400" b="1" dirty="0" err="1">
                <a:highlight>
                  <a:srgbClr val="FFFFFF"/>
                </a:highlight>
                <a:latin typeface="Aptos" panose="020B0004020202020204" pitchFamily="34" charset="0"/>
              </a:rPr>
              <a:t>im.plotRGB</a:t>
            </a:r>
            <a:r>
              <a:rPr lang="it-IT" sz="1400" b="1" dirty="0">
                <a:highlight>
                  <a:srgbClr val="FFFFFF"/>
                </a:highlight>
                <a:latin typeface="Aptos" panose="020B0004020202020204" pitchFamily="34" charset="0"/>
              </a:rPr>
              <a:t>(VaiaCadore22, 4,2,3) 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7EA70DDF-2017-EAF8-C56B-5095AABEEF63}"/>
              </a:ext>
            </a:extLst>
          </p:cNvPr>
          <p:cNvSpPr txBox="1"/>
          <p:nvPr/>
        </p:nvSpPr>
        <p:spPr>
          <a:xfrm>
            <a:off x="838199" y="3388446"/>
            <a:ext cx="586739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>
                <a:highlight>
                  <a:srgbClr val="FFFFFF"/>
                </a:highlight>
                <a:latin typeface="Aptos" panose="020B0004020202020204" pitchFamily="34" charset="0"/>
              </a:rPr>
              <a:t>Es. codice per confronto immagini </a:t>
            </a:r>
            <a:r>
              <a:rPr lang="it-IT" sz="1400" dirty="0" err="1">
                <a:highlight>
                  <a:srgbClr val="FFFFFF"/>
                </a:highlight>
                <a:latin typeface="Aptos" panose="020B0004020202020204" pitchFamily="34" charset="0"/>
              </a:rPr>
              <a:t>Nir</a:t>
            </a:r>
            <a:r>
              <a:rPr lang="it-IT" sz="1400" dirty="0">
                <a:highlight>
                  <a:srgbClr val="FFFFFF"/>
                </a:highlight>
                <a:latin typeface="Aptos" panose="020B0004020202020204" pitchFamily="34" charset="0"/>
              </a:rPr>
              <a:t>/blu anno 2017, 2019, 2022</a:t>
            </a:r>
          </a:p>
          <a:p>
            <a:endParaRPr lang="it-IT" sz="1400" dirty="0">
              <a:highlight>
                <a:srgbClr val="FFFFFF"/>
              </a:highlight>
              <a:latin typeface="Aptos" panose="020B0004020202020204" pitchFamily="34" charset="0"/>
            </a:endParaRPr>
          </a:p>
          <a:p>
            <a:r>
              <a:rPr lang="it-IT" sz="1400" b="1" dirty="0" err="1">
                <a:highlight>
                  <a:srgbClr val="FFFFFF"/>
                </a:highlight>
                <a:latin typeface="Aptos" panose="020B0004020202020204" pitchFamily="34" charset="0"/>
              </a:rPr>
              <a:t>im.plotRGB</a:t>
            </a:r>
            <a:r>
              <a:rPr lang="it-IT" sz="1400" b="1" dirty="0">
                <a:highlight>
                  <a:srgbClr val="FFFFFF"/>
                </a:highlight>
                <a:latin typeface="Aptos" panose="020B0004020202020204" pitchFamily="34" charset="0"/>
              </a:rPr>
              <a:t>(VaiaCadore17, 1,2,4)</a:t>
            </a:r>
          </a:p>
          <a:p>
            <a:r>
              <a:rPr lang="it-IT" sz="1400" b="1" dirty="0" err="1">
                <a:highlight>
                  <a:srgbClr val="FFFFFF"/>
                </a:highlight>
                <a:latin typeface="Aptos" panose="020B0004020202020204" pitchFamily="34" charset="0"/>
              </a:rPr>
              <a:t>im.plotRGB</a:t>
            </a:r>
            <a:r>
              <a:rPr lang="it-IT" sz="1400" b="1" dirty="0">
                <a:highlight>
                  <a:srgbClr val="FFFFFF"/>
                </a:highlight>
                <a:latin typeface="Aptos" panose="020B0004020202020204" pitchFamily="34" charset="0"/>
              </a:rPr>
              <a:t>(VaiaCadore19, 1,2,4)</a:t>
            </a:r>
          </a:p>
          <a:p>
            <a:r>
              <a:rPr lang="it-IT" sz="1400" b="1" dirty="0" err="1">
                <a:highlight>
                  <a:srgbClr val="FFFFFF"/>
                </a:highlight>
                <a:latin typeface="Aptos" panose="020B0004020202020204" pitchFamily="34" charset="0"/>
              </a:rPr>
              <a:t>im.plotRGB</a:t>
            </a:r>
            <a:r>
              <a:rPr lang="it-IT" sz="1400" b="1" dirty="0">
                <a:highlight>
                  <a:srgbClr val="FFFFFF"/>
                </a:highlight>
                <a:latin typeface="Aptos" panose="020B0004020202020204" pitchFamily="34" charset="0"/>
              </a:rPr>
              <a:t>(VaiaCadore22, 1,2,4) 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50B28FD1-DBDB-AD19-DD6A-CB70B5D99B83}"/>
              </a:ext>
            </a:extLst>
          </p:cNvPr>
          <p:cNvSpPr txBox="1"/>
          <p:nvPr/>
        </p:nvSpPr>
        <p:spPr>
          <a:xfrm>
            <a:off x="838200" y="5123222"/>
            <a:ext cx="586739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>
                <a:highlight>
                  <a:srgbClr val="FFFFFF"/>
                </a:highlight>
                <a:latin typeface="Aptos" panose="020B0004020202020204" pitchFamily="34" charset="0"/>
              </a:rPr>
              <a:t>Es. codice per confronto immagini </a:t>
            </a:r>
            <a:r>
              <a:rPr lang="it-IT" sz="1400" dirty="0" err="1">
                <a:highlight>
                  <a:srgbClr val="FFFFFF"/>
                </a:highlight>
                <a:latin typeface="Aptos" panose="020B0004020202020204" pitchFamily="34" charset="0"/>
              </a:rPr>
              <a:t>Nir</a:t>
            </a:r>
            <a:r>
              <a:rPr lang="it-IT" sz="1400" dirty="0">
                <a:highlight>
                  <a:srgbClr val="FFFFFF"/>
                </a:highlight>
                <a:latin typeface="Aptos" panose="020B0004020202020204" pitchFamily="34" charset="0"/>
              </a:rPr>
              <a:t>/green anno 2017, 2019, 2022</a:t>
            </a:r>
          </a:p>
          <a:p>
            <a:endParaRPr lang="it-IT" sz="1400" dirty="0">
              <a:highlight>
                <a:srgbClr val="FFFFFF"/>
              </a:highlight>
              <a:latin typeface="Aptos" panose="020B0004020202020204" pitchFamily="34" charset="0"/>
            </a:endParaRPr>
          </a:p>
          <a:p>
            <a:r>
              <a:rPr lang="it-IT" sz="1400" b="1" dirty="0" err="1">
                <a:highlight>
                  <a:srgbClr val="FFFFFF"/>
                </a:highlight>
                <a:latin typeface="Aptos" panose="020B0004020202020204" pitchFamily="34" charset="0"/>
              </a:rPr>
              <a:t>im.plotRGB</a:t>
            </a:r>
            <a:r>
              <a:rPr lang="it-IT" sz="1400" b="1" dirty="0">
                <a:highlight>
                  <a:srgbClr val="FFFFFF"/>
                </a:highlight>
                <a:latin typeface="Aptos" panose="020B0004020202020204" pitchFamily="34" charset="0"/>
              </a:rPr>
              <a:t>(VaiaCadore17, 1,4,3)</a:t>
            </a:r>
          </a:p>
          <a:p>
            <a:r>
              <a:rPr lang="it-IT" sz="1400" b="1" dirty="0" err="1">
                <a:highlight>
                  <a:srgbClr val="FFFFFF"/>
                </a:highlight>
                <a:latin typeface="Aptos" panose="020B0004020202020204" pitchFamily="34" charset="0"/>
              </a:rPr>
              <a:t>im.plotRGB</a:t>
            </a:r>
            <a:r>
              <a:rPr lang="it-IT" sz="1400" b="1" dirty="0">
                <a:highlight>
                  <a:srgbClr val="FFFFFF"/>
                </a:highlight>
                <a:latin typeface="Aptos" panose="020B0004020202020204" pitchFamily="34" charset="0"/>
              </a:rPr>
              <a:t>(VaiaCadore19, 1,4,3)</a:t>
            </a:r>
          </a:p>
          <a:p>
            <a:r>
              <a:rPr lang="it-IT" sz="1400" b="1" dirty="0" err="1">
                <a:highlight>
                  <a:srgbClr val="FFFFFF"/>
                </a:highlight>
                <a:latin typeface="Aptos" panose="020B0004020202020204" pitchFamily="34" charset="0"/>
              </a:rPr>
              <a:t>im.plotRGB</a:t>
            </a:r>
            <a:r>
              <a:rPr lang="it-IT" sz="1400" b="1" dirty="0">
                <a:highlight>
                  <a:srgbClr val="FFFFFF"/>
                </a:highlight>
                <a:latin typeface="Aptos" panose="020B0004020202020204" pitchFamily="34" charset="0"/>
              </a:rPr>
              <a:t>(VaiaCadore22, 1,4,3) </a:t>
            </a:r>
          </a:p>
        </p:txBody>
      </p:sp>
      <p:sp>
        <p:nvSpPr>
          <p:cNvPr id="27" name="Segnaposto piè di pagina 6">
            <a:extLst>
              <a:ext uri="{FF2B5EF4-FFF2-40B4-BE49-F238E27FC236}">
                <a16:creationId xmlns:a16="http://schemas.microsoft.com/office/drawing/2014/main" id="{35659DB7-5346-9D7F-C633-5143C8F48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5519" y="6356350"/>
            <a:ext cx="7680960" cy="365125"/>
          </a:xfrm>
        </p:spPr>
        <p:txBody>
          <a:bodyPr/>
          <a:lstStyle/>
          <a:p>
            <a:r>
              <a:rPr lang="it-IT" dirty="0"/>
              <a:t>Corso di Studi: Scienze e Gestione della Natura - Federico Zucchini - Materia: Telerilevamento geo-ecologico</a:t>
            </a:r>
          </a:p>
        </p:txBody>
      </p:sp>
    </p:spTree>
    <p:extLst>
      <p:ext uri="{BB962C8B-B14F-4D97-AF65-F5344CB8AC3E}">
        <p14:creationId xmlns:p14="http://schemas.microsoft.com/office/powerpoint/2010/main" val="1281519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2E27F-0779-8D87-AA73-88F89FE1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125"/>
            <a:ext cx="10515600" cy="523220"/>
          </a:xfrm>
        </p:spPr>
        <p:txBody>
          <a:bodyPr>
            <a:normAutofit fontScale="90000"/>
          </a:bodyPr>
          <a:lstStyle/>
          <a:p>
            <a:r>
              <a:rPr lang="it-IT" b="1" dirty="0"/>
              <a:t>Analisi dei dati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475CB29-90B2-0957-CFF1-DF0458573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C6BA-D942-43B5-BC75-EEC4C32A6328}" type="slidenum">
              <a:rPr lang="it-IT" smtClean="0"/>
              <a:t>11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D42FF70-2468-10C9-4425-7D7FEF46BF02}"/>
              </a:ext>
            </a:extLst>
          </p:cNvPr>
          <p:cNvSpPr txBox="1"/>
          <p:nvPr/>
        </p:nvSpPr>
        <p:spPr>
          <a:xfrm>
            <a:off x="838199" y="533591"/>
            <a:ext cx="1051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Confronto immagini </a:t>
            </a:r>
            <a:r>
              <a:rPr lang="it-IT" sz="2800" b="1" dirty="0" err="1">
                <a:solidFill>
                  <a:srgbClr val="C00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Nir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/</a:t>
            </a:r>
            <a:r>
              <a:rPr lang="it-IT" sz="2800" b="1" dirty="0">
                <a:solidFill>
                  <a:srgbClr val="FF0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red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, </a:t>
            </a:r>
            <a:r>
              <a:rPr lang="it-IT" sz="2800" b="1" dirty="0" err="1">
                <a:solidFill>
                  <a:srgbClr val="C00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Nir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/</a:t>
            </a:r>
            <a:r>
              <a:rPr lang="it-IT" sz="2800" b="1" dirty="0">
                <a:solidFill>
                  <a:srgbClr val="0070C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blu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, </a:t>
            </a:r>
            <a:r>
              <a:rPr lang="it-IT" sz="2800" b="1" dirty="0" err="1">
                <a:solidFill>
                  <a:srgbClr val="C00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Nir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/</a:t>
            </a:r>
            <a:r>
              <a:rPr lang="it-IT" sz="2800" b="1" dirty="0">
                <a:solidFill>
                  <a:srgbClr val="00B05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green</a:t>
            </a:r>
          </a:p>
        </p:txBody>
      </p: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7A885627-D156-446A-4F5A-1D6BA89E5389}"/>
              </a:ext>
            </a:extLst>
          </p:cNvPr>
          <p:cNvGrpSpPr/>
          <p:nvPr/>
        </p:nvGrpSpPr>
        <p:grpSpPr>
          <a:xfrm>
            <a:off x="4372512" y="984258"/>
            <a:ext cx="3441802" cy="5389102"/>
            <a:chOff x="4372512" y="984258"/>
            <a:chExt cx="3441802" cy="5389102"/>
          </a:xfrm>
        </p:grpSpPr>
        <p:pic>
          <p:nvPicPr>
            <p:cNvPr id="16" name="Immagine 15" descr="Immagine che contiene mappa, dipinto, schermata, arte&#10;&#10;Descrizione generata automaticamente">
              <a:extLst>
                <a:ext uri="{FF2B5EF4-FFF2-40B4-BE49-F238E27FC236}">
                  <a16:creationId xmlns:a16="http://schemas.microsoft.com/office/drawing/2014/main" id="{AB9CC02B-5C4D-6883-BD01-A9BFAFCC20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94" b="4425"/>
            <a:stretch/>
          </p:blipFill>
          <p:spPr>
            <a:xfrm>
              <a:off x="4375293" y="984258"/>
              <a:ext cx="3438297" cy="1769302"/>
            </a:xfrm>
            <a:prstGeom prst="rect">
              <a:avLst/>
            </a:prstGeom>
          </p:spPr>
        </p:pic>
        <p:pic>
          <p:nvPicPr>
            <p:cNvPr id="22" name="Immagine 21" descr="Immagine che contiene mappa, dipinto, arte&#10;&#10;Descrizione generata automaticamente">
              <a:extLst>
                <a:ext uri="{FF2B5EF4-FFF2-40B4-BE49-F238E27FC236}">
                  <a16:creationId xmlns:a16="http://schemas.microsoft.com/office/drawing/2014/main" id="{3A97B26F-DF99-27E3-D8B4-929E09A70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10" b="4090"/>
            <a:stretch/>
          </p:blipFill>
          <p:spPr>
            <a:xfrm>
              <a:off x="4375293" y="2793423"/>
              <a:ext cx="3438296" cy="1769302"/>
            </a:xfrm>
            <a:prstGeom prst="rect">
              <a:avLst/>
            </a:prstGeom>
          </p:spPr>
        </p:pic>
        <p:pic>
          <p:nvPicPr>
            <p:cNvPr id="28" name="Immagine 27" descr="Immagine che contiene mappa, verde, arte, albero&#10;&#10;Descrizione generata automaticamente">
              <a:extLst>
                <a:ext uri="{FF2B5EF4-FFF2-40B4-BE49-F238E27FC236}">
                  <a16:creationId xmlns:a16="http://schemas.microsoft.com/office/drawing/2014/main" id="{EFB616FF-03D7-AE74-8C30-8109F56D99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73" b="4259"/>
            <a:stretch/>
          </p:blipFill>
          <p:spPr>
            <a:xfrm>
              <a:off x="4372512" y="4587048"/>
              <a:ext cx="3441802" cy="1786312"/>
            </a:xfrm>
            <a:prstGeom prst="rect">
              <a:avLst/>
            </a:prstGeom>
          </p:spPr>
        </p:pic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A47A801C-AB65-7731-DA92-23CF2E841261}"/>
              </a:ext>
            </a:extLst>
          </p:cNvPr>
          <p:cNvGrpSpPr/>
          <p:nvPr/>
        </p:nvGrpSpPr>
        <p:grpSpPr>
          <a:xfrm>
            <a:off x="7915499" y="984258"/>
            <a:ext cx="3438299" cy="5387193"/>
            <a:chOff x="7915499" y="984258"/>
            <a:chExt cx="3438299" cy="5387193"/>
          </a:xfrm>
        </p:grpSpPr>
        <p:pic>
          <p:nvPicPr>
            <p:cNvPr id="18" name="Immagine 17" descr="Immagine che contiene mappa, schermata, dipinto, arte&#10;&#10;Descrizione generata automaticamente">
              <a:extLst>
                <a:ext uri="{FF2B5EF4-FFF2-40B4-BE49-F238E27FC236}">
                  <a16:creationId xmlns:a16="http://schemas.microsoft.com/office/drawing/2014/main" id="{7BE8E43E-36B4-21FA-E897-B24F8E1CCF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94" b="4425"/>
            <a:stretch/>
          </p:blipFill>
          <p:spPr>
            <a:xfrm>
              <a:off x="7915499" y="984258"/>
              <a:ext cx="3438298" cy="1769302"/>
            </a:xfrm>
            <a:prstGeom prst="rect">
              <a:avLst/>
            </a:prstGeom>
          </p:spPr>
        </p:pic>
        <p:pic>
          <p:nvPicPr>
            <p:cNvPr id="24" name="Immagine 23" descr="Immagine che contiene mappa, schermata, arte&#10;&#10;Descrizione generata automaticamente">
              <a:extLst>
                <a:ext uri="{FF2B5EF4-FFF2-40B4-BE49-F238E27FC236}">
                  <a16:creationId xmlns:a16="http://schemas.microsoft.com/office/drawing/2014/main" id="{25B40EDF-8CA0-A1C3-DABA-00445FB876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10" b="4090"/>
            <a:stretch/>
          </p:blipFill>
          <p:spPr>
            <a:xfrm>
              <a:off x="7915499" y="2793423"/>
              <a:ext cx="3438299" cy="1769302"/>
            </a:xfrm>
            <a:prstGeom prst="rect">
              <a:avLst/>
            </a:prstGeom>
          </p:spPr>
        </p:pic>
        <p:pic>
          <p:nvPicPr>
            <p:cNvPr id="30" name="Immagine 29" descr="Immagine che contiene mappa, verde, arte&#10;&#10;Descrizione generata automaticamente">
              <a:extLst>
                <a:ext uri="{FF2B5EF4-FFF2-40B4-BE49-F238E27FC236}">
                  <a16:creationId xmlns:a16="http://schemas.microsoft.com/office/drawing/2014/main" id="{E7B60EA0-7CB8-BA8F-8B7A-D283A49B8C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81" b="3497"/>
            <a:stretch/>
          </p:blipFill>
          <p:spPr>
            <a:xfrm>
              <a:off x="7916949" y="4588575"/>
              <a:ext cx="3436848" cy="1782876"/>
            </a:xfrm>
            <a:prstGeom prst="rect">
              <a:avLst/>
            </a:prstGeom>
          </p:spPr>
        </p:pic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772631D6-CE3B-8D89-7BE7-CB94B0066581}"/>
              </a:ext>
            </a:extLst>
          </p:cNvPr>
          <p:cNvGrpSpPr/>
          <p:nvPr/>
        </p:nvGrpSpPr>
        <p:grpSpPr>
          <a:xfrm>
            <a:off x="824394" y="988016"/>
            <a:ext cx="3448990" cy="5383434"/>
            <a:chOff x="824394" y="988016"/>
            <a:chExt cx="3448990" cy="5383434"/>
          </a:xfrm>
        </p:grpSpPr>
        <p:pic>
          <p:nvPicPr>
            <p:cNvPr id="14" name="Immagine 13" descr="Immagine che contiene dipinto, schermata, arte&#10;&#10;Descrizione generata automaticamente">
              <a:extLst>
                <a:ext uri="{FF2B5EF4-FFF2-40B4-BE49-F238E27FC236}">
                  <a16:creationId xmlns:a16="http://schemas.microsoft.com/office/drawing/2014/main" id="{E57E73CE-09BB-6F06-B4FA-ACD47555B1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94" b="4425"/>
            <a:stretch/>
          </p:blipFill>
          <p:spPr>
            <a:xfrm>
              <a:off x="835087" y="988016"/>
              <a:ext cx="3438297" cy="1769302"/>
            </a:xfrm>
            <a:prstGeom prst="rect">
              <a:avLst/>
            </a:prstGeom>
          </p:spPr>
        </p:pic>
        <p:grpSp>
          <p:nvGrpSpPr>
            <p:cNvPr id="33" name="Gruppo 32">
              <a:extLst>
                <a:ext uri="{FF2B5EF4-FFF2-40B4-BE49-F238E27FC236}">
                  <a16:creationId xmlns:a16="http://schemas.microsoft.com/office/drawing/2014/main" id="{D3AC2E8C-5FFF-6590-F03C-D00CD3FEBE8A}"/>
                </a:ext>
              </a:extLst>
            </p:cNvPr>
            <p:cNvGrpSpPr/>
            <p:nvPr/>
          </p:nvGrpSpPr>
          <p:grpSpPr>
            <a:xfrm>
              <a:off x="824394" y="2778840"/>
              <a:ext cx="3448989" cy="3592610"/>
              <a:chOff x="824394" y="2778840"/>
              <a:chExt cx="3448989" cy="3592610"/>
            </a:xfrm>
          </p:grpSpPr>
          <p:pic>
            <p:nvPicPr>
              <p:cNvPr id="20" name="Immagine 19" descr="Immagine che contiene dipinto, mappa, schermata, arte&#10;&#10;Descrizione generata automaticamente">
                <a:extLst>
                  <a:ext uri="{FF2B5EF4-FFF2-40B4-BE49-F238E27FC236}">
                    <a16:creationId xmlns:a16="http://schemas.microsoft.com/office/drawing/2014/main" id="{E4CA0055-74E4-00A0-629E-1552C8A75F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095" b="4465"/>
              <a:stretch/>
            </p:blipFill>
            <p:spPr>
              <a:xfrm>
                <a:off x="824394" y="2778840"/>
                <a:ext cx="3448989" cy="1769302"/>
              </a:xfrm>
              <a:prstGeom prst="rect">
                <a:avLst/>
              </a:prstGeom>
            </p:spPr>
          </p:pic>
          <p:pic>
            <p:nvPicPr>
              <p:cNvPr id="32" name="Immagine 31" descr="Immagine che contiene viola, verde, arte&#10;&#10;Descrizione generata automaticamente">
                <a:extLst>
                  <a:ext uri="{FF2B5EF4-FFF2-40B4-BE49-F238E27FC236}">
                    <a16:creationId xmlns:a16="http://schemas.microsoft.com/office/drawing/2014/main" id="{F46BF02A-A4AB-85F6-7466-454BC533F4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306" b="4306"/>
              <a:stretch/>
            </p:blipFill>
            <p:spPr>
              <a:xfrm>
                <a:off x="831581" y="4587047"/>
                <a:ext cx="3438297" cy="1784403"/>
              </a:xfrm>
              <a:prstGeom prst="rect">
                <a:avLst/>
              </a:prstGeom>
            </p:spPr>
          </p:pic>
        </p:grpSp>
      </p:grpSp>
      <p:sp>
        <p:nvSpPr>
          <p:cNvPr id="38" name="Segnaposto piè di pagina 6">
            <a:extLst>
              <a:ext uri="{FF2B5EF4-FFF2-40B4-BE49-F238E27FC236}">
                <a16:creationId xmlns:a16="http://schemas.microsoft.com/office/drawing/2014/main" id="{D28A46B6-AD3B-B0B4-EFA5-99C77E05B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5519" y="6356350"/>
            <a:ext cx="7680960" cy="365125"/>
          </a:xfrm>
        </p:spPr>
        <p:txBody>
          <a:bodyPr/>
          <a:lstStyle/>
          <a:p>
            <a:r>
              <a:rPr lang="it-IT" dirty="0"/>
              <a:t>Corso di Studi: Scienze e Gestione della Natura - Federico Zucchini - Materia: Telerilevamento geo-ecologico</a:t>
            </a:r>
          </a:p>
        </p:txBody>
      </p:sp>
    </p:spTree>
    <p:extLst>
      <p:ext uri="{BB962C8B-B14F-4D97-AF65-F5344CB8AC3E}">
        <p14:creationId xmlns:p14="http://schemas.microsoft.com/office/powerpoint/2010/main" val="3404013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2E27F-0779-8D87-AA73-88F89FE1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202"/>
            <a:ext cx="10515600" cy="710640"/>
          </a:xfrm>
        </p:spPr>
        <p:txBody>
          <a:bodyPr>
            <a:normAutofit/>
          </a:bodyPr>
          <a:lstStyle/>
          <a:p>
            <a:r>
              <a:rPr lang="it-IT" b="1" dirty="0"/>
              <a:t>Analisi dei dati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475CB29-90B2-0957-CFF1-DF0458573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C6BA-D942-43B5-BC75-EEC4C32A6328}" type="slidenum">
              <a:rPr lang="it-IT" smtClean="0"/>
              <a:t>12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7971ADA-1826-295F-13CC-37FEE071EA04}"/>
              </a:ext>
            </a:extLst>
          </p:cNvPr>
          <p:cNvSpPr txBox="1"/>
          <p:nvPr/>
        </p:nvSpPr>
        <p:spPr>
          <a:xfrm>
            <a:off x="838199" y="1107906"/>
            <a:ext cx="1051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Correlazione immagini e relativo 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Indice di Correlazione di Pearson </a:t>
            </a:r>
            <a:endParaRPr lang="it-IT" sz="2800" b="1" dirty="0">
              <a:solidFill>
                <a:srgbClr val="C00000"/>
              </a:solidFill>
              <a:highlight>
                <a:srgbClr val="FFFFFF"/>
              </a:highlight>
              <a:latin typeface="Aptos" panose="020B000402020202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77032E5-90F7-EC55-FB47-0A812F105356}"/>
              </a:ext>
            </a:extLst>
          </p:cNvPr>
          <p:cNvSpPr txBox="1"/>
          <p:nvPr/>
        </p:nvSpPr>
        <p:spPr>
          <a:xfrm>
            <a:off x="838199" y="2056080"/>
            <a:ext cx="1051559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b="1" dirty="0"/>
              <a:t>Cos’è</a:t>
            </a:r>
            <a:r>
              <a:rPr lang="it-IT" sz="2800" dirty="0"/>
              <a:t>:</a:t>
            </a:r>
            <a:r>
              <a:rPr lang="it-IT" sz="2800" b="1" dirty="0"/>
              <a:t> 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Esplicitazione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 delle 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relazioni </a:t>
            </a:r>
            <a:r>
              <a:rPr lang="it-IT" sz="2800" b="1" dirty="0" err="1">
                <a:highlight>
                  <a:srgbClr val="FFFFFF"/>
                </a:highlight>
                <a:latin typeface="Aptos" panose="020B0004020202020204" pitchFamily="34" charset="0"/>
              </a:rPr>
              <a:t>bivariate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 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tra ogni coppia di banda presente nell'oggetto.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800" dirty="0"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b="1" dirty="0"/>
              <a:t>Come appare</a:t>
            </a:r>
            <a:r>
              <a:rPr lang="it-IT" sz="2800" dirty="0">
                <a:highlight>
                  <a:srgbClr val="FFFFFF"/>
                </a:highlight>
                <a:latin typeface="Arial" panose="020B0604020202020204" pitchFamily="34" charset="0"/>
              </a:rPr>
              <a:t>: 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matrice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 di 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grafici a dispersione 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ove ogni cella contiene un grafico relativo 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correlazione di Pearson 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tra le bande. 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231F882-C0C5-F7F9-6C65-8BDC5094FBC7}"/>
              </a:ext>
            </a:extLst>
          </p:cNvPr>
          <p:cNvSpPr txBox="1"/>
          <p:nvPr/>
        </p:nvSpPr>
        <p:spPr>
          <a:xfrm>
            <a:off x="838201" y="4727802"/>
            <a:ext cx="1051559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>
                <a:highlight>
                  <a:srgbClr val="FFFFFF"/>
                </a:highlight>
                <a:latin typeface="Aptos" panose="020B0004020202020204" pitchFamily="34" charset="0"/>
              </a:rPr>
              <a:t>Es. codice correlazione immagini e relativo Indice di Correlazione di Pearson</a:t>
            </a:r>
          </a:p>
          <a:p>
            <a:endParaRPr lang="it-IT" sz="1400" dirty="0">
              <a:highlight>
                <a:srgbClr val="FFFFFF"/>
              </a:highlight>
              <a:latin typeface="Aptos" panose="020B0004020202020204" pitchFamily="34" charset="0"/>
            </a:endParaRPr>
          </a:p>
          <a:p>
            <a:r>
              <a:rPr lang="pt-BR" sz="1400" b="1" dirty="0">
                <a:highlight>
                  <a:srgbClr val="FFFFFF"/>
                </a:highlight>
                <a:latin typeface="Aptos" panose="020B0004020202020204" pitchFamily="34" charset="0"/>
              </a:rPr>
              <a:t>pairs(VaiaCadore17)</a:t>
            </a:r>
          </a:p>
          <a:p>
            <a:r>
              <a:rPr lang="pt-BR" sz="1400" b="1" dirty="0">
                <a:highlight>
                  <a:srgbClr val="FFFFFF"/>
                </a:highlight>
                <a:latin typeface="Aptos" panose="020B0004020202020204" pitchFamily="34" charset="0"/>
              </a:rPr>
              <a:t>pairs(VaiaCadore19)</a:t>
            </a:r>
          </a:p>
          <a:p>
            <a:r>
              <a:rPr lang="pt-BR" sz="1400" b="1" dirty="0">
                <a:highlight>
                  <a:srgbClr val="FFFFFF"/>
                </a:highlight>
                <a:latin typeface="Aptos" panose="020B0004020202020204" pitchFamily="34" charset="0"/>
              </a:rPr>
              <a:t>pairs(VaiaCadore22)</a:t>
            </a:r>
            <a:endParaRPr lang="it-IT" sz="1400" b="1" dirty="0">
              <a:highlight>
                <a:srgbClr val="FFFFFF"/>
              </a:highlight>
              <a:latin typeface="Aptos" panose="020B0004020202020204" pitchFamily="34" charset="0"/>
            </a:endParaRPr>
          </a:p>
        </p:txBody>
      </p:sp>
      <p:sp>
        <p:nvSpPr>
          <p:cNvPr id="10" name="Segnaposto piè di pagina 6">
            <a:extLst>
              <a:ext uri="{FF2B5EF4-FFF2-40B4-BE49-F238E27FC236}">
                <a16:creationId xmlns:a16="http://schemas.microsoft.com/office/drawing/2014/main" id="{D29B84C7-56A9-2463-6DC0-8F474BA11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5519" y="6356350"/>
            <a:ext cx="7680960" cy="365125"/>
          </a:xfrm>
        </p:spPr>
        <p:txBody>
          <a:bodyPr/>
          <a:lstStyle/>
          <a:p>
            <a:r>
              <a:rPr lang="it-IT" dirty="0"/>
              <a:t>Corso di Studi: Scienze e Gestione della Natura - Federico Zucchini - Materia: Telerilevamento geo-ecologico</a:t>
            </a:r>
          </a:p>
        </p:txBody>
      </p:sp>
    </p:spTree>
    <p:extLst>
      <p:ext uri="{BB962C8B-B14F-4D97-AF65-F5344CB8AC3E}">
        <p14:creationId xmlns:p14="http://schemas.microsoft.com/office/powerpoint/2010/main" val="1482849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2E27F-0779-8D87-AA73-88F89FE1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202"/>
            <a:ext cx="10515600" cy="710640"/>
          </a:xfrm>
        </p:spPr>
        <p:txBody>
          <a:bodyPr>
            <a:normAutofit/>
          </a:bodyPr>
          <a:lstStyle/>
          <a:p>
            <a:r>
              <a:rPr lang="it-IT" b="1" dirty="0"/>
              <a:t>Analisi dei dati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475CB29-90B2-0957-CFF1-DF0458573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C6BA-D942-43B5-BC75-EEC4C32A6328}" type="slidenum">
              <a:rPr lang="it-IT" smtClean="0"/>
              <a:t>13</a:t>
            </a:fld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7779766-8580-DAC0-22DE-536CD975F9A9}"/>
              </a:ext>
            </a:extLst>
          </p:cNvPr>
          <p:cNvSpPr txBox="1"/>
          <p:nvPr/>
        </p:nvSpPr>
        <p:spPr>
          <a:xfrm>
            <a:off x="838200" y="1296450"/>
            <a:ext cx="1051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Confronto immagini grafici Indice di Correlazione di Pearson</a:t>
            </a:r>
            <a:endParaRPr lang="it-IT" sz="2800" b="1" dirty="0">
              <a:solidFill>
                <a:srgbClr val="00B050"/>
              </a:solidFill>
              <a:highlight>
                <a:srgbClr val="FFFFFF"/>
              </a:highlight>
              <a:latin typeface="Aptos" panose="020B0004020202020204" pitchFamily="34" charset="0"/>
            </a:endParaRPr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74B2A9DD-A168-454F-106B-56413199A350}"/>
              </a:ext>
            </a:extLst>
          </p:cNvPr>
          <p:cNvGrpSpPr/>
          <p:nvPr/>
        </p:nvGrpSpPr>
        <p:grpSpPr>
          <a:xfrm>
            <a:off x="119062" y="2108586"/>
            <a:ext cx="11953875" cy="3986157"/>
            <a:chOff x="119062" y="2108586"/>
            <a:chExt cx="11953875" cy="3986157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EB23203A-BCED-710C-4E3D-EAA89EB7B08F}"/>
                </a:ext>
              </a:extLst>
            </p:cNvPr>
            <p:cNvGrpSpPr/>
            <p:nvPr/>
          </p:nvGrpSpPr>
          <p:grpSpPr>
            <a:xfrm>
              <a:off x="119062" y="2108587"/>
              <a:ext cx="3905250" cy="3986156"/>
              <a:chOff x="119062" y="2108587"/>
              <a:chExt cx="3905250" cy="3986156"/>
            </a:xfrm>
          </p:grpSpPr>
          <p:pic>
            <p:nvPicPr>
              <p:cNvPr id="16" name="Immagine 15" descr="Immagine che contiene diagramma, testo, Piano, linea&#10;&#10;Descrizione generata automaticamente">
                <a:extLst>
                  <a:ext uri="{FF2B5EF4-FFF2-40B4-BE49-F238E27FC236}">
                    <a16:creationId xmlns:a16="http://schemas.microsoft.com/office/drawing/2014/main" id="{D03C0C32-4F29-2245-C8CC-A484E72D08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471" t="11868" r="26330" b="8691"/>
              <a:stretch/>
            </p:blipFill>
            <p:spPr>
              <a:xfrm>
                <a:off x="119062" y="2108587"/>
                <a:ext cx="3905250" cy="3697239"/>
              </a:xfrm>
              <a:prstGeom prst="rect">
                <a:avLst/>
              </a:prstGeom>
            </p:spPr>
          </p:pic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616E710-578F-FAA0-0B16-540F55B444C7}"/>
                  </a:ext>
                </a:extLst>
              </p:cNvPr>
              <p:cNvSpPr txBox="1"/>
              <p:nvPr/>
            </p:nvSpPr>
            <p:spPr>
              <a:xfrm>
                <a:off x="226218" y="5817744"/>
                <a:ext cx="36909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200" dirty="0"/>
                  <a:t>Grafico Indice </a:t>
                </a:r>
                <a:r>
                  <a:rPr lang="it-IT" sz="1200" dirty="0" err="1"/>
                  <a:t>Corr</a:t>
                </a:r>
                <a:r>
                  <a:rPr lang="it-IT" sz="1200" dirty="0"/>
                  <a:t>. Pearson (anno 2017)</a:t>
                </a:r>
              </a:p>
            </p:txBody>
          </p:sp>
        </p:grpSp>
        <p:grpSp>
          <p:nvGrpSpPr>
            <p:cNvPr id="27" name="Gruppo 26">
              <a:extLst>
                <a:ext uri="{FF2B5EF4-FFF2-40B4-BE49-F238E27FC236}">
                  <a16:creationId xmlns:a16="http://schemas.microsoft.com/office/drawing/2014/main" id="{B1350D30-0CE1-82B9-CF75-82A15C47BF7F}"/>
                </a:ext>
              </a:extLst>
            </p:cNvPr>
            <p:cNvGrpSpPr/>
            <p:nvPr/>
          </p:nvGrpSpPr>
          <p:grpSpPr>
            <a:xfrm>
              <a:off x="4143375" y="2108586"/>
              <a:ext cx="3905250" cy="3986157"/>
              <a:chOff x="4143375" y="2108586"/>
              <a:chExt cx="3905250" cy="3986157"/>
            </a:xfrm>
          </p:grpSpPr>
          <p:pic>
            <p:nvPicPr>
              <p:cNvPr id="20" name="Immagine 19" descr="Immagine che contiene diagramma, testo, Piano, linea&#10;&#10;Descrizione generata automaticamente">
                <a:extLst>
                  <a:ext uri="{FF2B5EF4-FFF2-40B4-BE49-F238E27FC236}">
                    <a16:creationId xmlns:a16="http://schemas.microsoft.com/office/drawing/2014/main" id="{BC4511E9-E2F0-3795-10DF-5692A86B44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191" t="11838" r="26611" b="8721"/>
              <a:stretch/>
            </p:blipFill>
            <p:spPr>
              <a:xfrm>
                <a:off x="4143375" y="2108586"/>
                <a:ext cx="3905250" cy="3697239"/>
              </a:xfrm>
              <a:prstGeom prst="rect">
                <a:avLst/>
              </a:prstGeom>
            </p:spPr>
          </p:pic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D8650272-9857-6207-A4D7-1CFC8755CA01}"/>
                  </a:ext>
                </a:extLst>
              </p:cNvPr>
              <p:cNvSpPr txBox="1"/>
              <p:nvPr/>
            </p:nvSpPr>
            <p:spPr>
              <a:xfrm>
                <a:off x="4250531" y="5817744"/>
                <a:ext cx="36909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200" dirty="0"/>
                  <a:t>Grafico Indice </a:t>
                </a:r>
                <a:r>
                  <a:rPr lang="it-IT" sz="1200" dirty="0" err="1"/>
                  <a:t>Corr</a:t>
                </a:r>
                <a:r>
                  <a:rPr lang="it-IT" sz="1200" dirty="0"/>
                  <a:t>. Pearson (anno 2019)</a:t>
                </a:r>
              </a:p>
            </p:txBody>
          </p:sp>
        </p:grpSp>
        <p:grpSp>
          <p:nvGrpSpPr>
            <p:cNvPr id="28" name="Gruppo 27">
              <a:extLst>
                <a:ext uri="{FF2B5EF4-FFF2-40B4-BE49-F238E27FC236}">
                  <a16:creationId xmlns:a16="http://schemas.microsoft.com/office/drawing/2014/main" id="{046ED681-457A-0B4E-AEB1-8C5BAE736C33}"/>
                </a:ext>
              </a:extLst>
            </p:cNvPr>
            <p:cNvGrpSpPr/>
            <p:nvPr/>
          </p:nvGrpSpPr>
          <p:grpSpPr>
            <a:xfrm>
              <a:off x="8167688" y="2108586"/>
              <a:ext cx="3905249" cy="3986157"/>
              <a:chOff x="8167688" y="2108586"/>
              <a:chExt cx="3905249" cy="3986157"/>
            </a:xfrm>
          </p:grpSpPr>
          <p:pic>
            <p:nvPicPr>
              <p:cNvPr id="18" name="Immagine 17" descr="Immagine che contiene diagramma, Piano, linea, Disegno tecnico&#10;&#10;Descrizione generata automaticamente">
                <a:extLst>
                  <a:ext uri="{FF2B5EF4-FFF2-40B4-BE49-F238E27FC236}">
                    <a16:creationId xmlns:a16="http://schemas.microsoft.com/office/drawing/2014/main" id="{9EAF40C0-A233-1EA4-A1AF-0A13E5B142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041" t="11370" r="26394" b="8574"/>
              <a:stretch/>
            </p:blipFill>
            <p:spPr>
              <a:xfrm>
                <a:off x="8167688" y="2108586"/>
                <a:ext cx="3905249" cy="3697238"/>
              </a:xfrm>
              <a:prstGeom prst="rect">
                <a:avLst/>
              </a:prstGeom>
            </p:spPr>
          </p:pic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05FDF852-1113-0CD1-E0C1-6A966F8F27F5}"/>
                  </a:ext>
                </a:extLst>
              </p:cNvPr>
              <p:cNvSpPr txBox="1"/>
              <p:nvPr/>
            </p:nvSpPr>
            <p:spPr>
              <a:xfrm>
                <a:off x="8274844" y="5817744"/>
                <a:ext cx="36909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200" dirty="0"/>
                  <a:t>Grafico Indice </a:t>
                </a:r>
                <a:r>
                  <a:rPr lang="it-IT" sz="1200" dirty="0" err="1"/>
                  <a:t>Corr</a:t>
                </a:r>
                <a:r>
                  <a:rPr lang="it-IT" sz="1200" dirty="0"/>
                  <a:t>. Pearson (anno 2022)</a:t>
                </a:r>
              </a:p>
            </p:txBody>
          </p:sp>
        </p:grpSp>
      </p:grpSp>
      <p:sp>
        <p:nvSpPr>
          <p:cNvPr id="31" name="Segnaposto piè di pagina 6">
            <a:extLst>
              <a:ext uri="{FF2B5EF4-FFF2-40B4-BE49-F238E27FC236}">
                <a16:creationId xmlns:a16="http://schemas.microsoft.com/office/drawing/2014/main" id="{D24F1AFA-4301-7E62-15A3-2D6F63468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5519" y="6356350"/>
            <a:ext cx="7680960" cy="365125"/>
          </a:xfrm>
        </p:spPr>
        <p:txBody>
          <a:bodyPr/>
          <a:lstStyle/>
          <a:p>
            <a:r>
              <a:rPr lang="it-IT" dirty="0"/>
              <a:t>Corso di Studi: Scienze e Gestione della Natura - Federico Zucchini - Materia: Telerilevamento geo-ecologico</a:t>
            </a:r>
          </a:p>
        </p:txBody>
      </p:sp>
    </p:spTree>
    <p:extLst>
      <p:ext uri="{BB962C8B-B14F-4D97-AF65-F5344CB8AC3E}">
        <p14:creationId xmlns:p14="http://schemas.microsoft.com/office/powerpoint/2010/main" val="300625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2E27F-0779-8D87-AA73-88F89FE1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202"/>
            <a:ext cx="10515600" cy="710640"/>
          </a:xfrm>
        </p:spPr>
        <p:txBody>
          <a:bodyPr>
            <a:normAutofit/>
          </a:bodyPr>
          <a:lstStyle/>
          <a:p>
            <a:r>
              <a:rPr lang="it-IT" b="1" dirty="0"/>
              <a:t>Analisi dei dati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475CB29-90B2-0957-CFF1-DF0458573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C6BA-D942-43B5-BC75-EEC4C32A6328}" type="slidenum">
              <a:rPr lang="it-IT" smtClean="0"/>
              <a:t>14</a:t>
            </a:fld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7779766-8580-DAC0-22DE-536CD975F9A9}"/>
              </a:ext>
            </a:extLst>
          </p:cNvPr>
          <p:cNvSpPr txBox="1"/>
          <p:nvPr/>
        </p:nvSpPr>
        <p:spPr>
          <a:xfrm>
            <a:off x="838200" y="1034839"/>
            <a:ext cx="105156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Classificazione delle immagini, calcolo frequenza, numero di celle, proporzioni e percentuali dei pixel.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2800" dirty="0"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Come funziona: un 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algoritmo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 crea 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gruppi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/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cluster 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basandosi sulla </a:t>
            </a:r>
            <a:r>
              <a:rPr lang="it-IT" sz="2800" u="sng" dirty="0">
                <a:highlight>
                  <a:srgbClr val="FFFFFF"/>
                </a:highlight>
                <a:latin typeface="Aptos" panose="020B0004020202020204" pitchFamily="34" charset="0"/>
              </a:rPr>
              <a:t>riflettanza del pixel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. I 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pixel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 vengono preso in </a:t>
            </a:r>
            <a:r>
              <a:rPr lang="it-IT" sz="2800" u="sng" dirty="0">
                <a:highlight>
                  <a:srgbClr val="FFFFFF"/>
                </a:highlight>
                <a:latin typeface="Aptos" panose="020B0004020202020204" pitchFamily="34" charset="0"/>
              </a:rPr>
              <a:t>maniera randomica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2800" dirty="0"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Scelgo di usare 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3 cluster 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perchè mi interessa indagare in particolare 3 tipologie di elementi.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548A61CF-CB09-7AF3-4D22-4D2999D9421E}"/>
              </a:ext>
            </a:extLst>
          </p:cNvPr>
          <p:cNvGrpSpPr/>
          <p:nvPr/>
        </p:nvGrpSpPr>
        <p:grpSpPr>
          <a:xfrm>
            <a:off x="323614" y="5095978"/>
            <a:ext cx="11544772" cy="1169551"/>
            <a:chOff x="399814" y="4520625"/>
            <a:chExt cx="11544772" cy="1169551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2F06E48E-5A8E-EDC3-A20C-764637C0A9AA}"/>
                </a:ext>
              </a:extLst>
            </p:cNvPr>
            <p:cNvSpPr txBox="1"/>
            <p:nvPr/>
          </p:nvSpPr>
          <p:spPr>
            <a:xfrm>
              <a:off x="399814" y="4520625"/>
              <a:ext cx="2544365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400" dirty="0">
                  <a:highlight>
                    <a:srgbClr val="FFFFFF"/>
                  </a:highlight>
                  <a:latin typeface="Aptos" panose="020B0004020202020204" pitchFamily="34" charset="0"/>
                </a:rPr>
                <a:t>Es. codice calcolo frequenze</a:t>
              </a:r>
            </a:p>
            <a:p>
              <a:endParaRPr lang="it-IT" sz="1400" dirty="0">
                <a:highlight>
                  <a:srgbClr val="FFFFFF"/>
                </a:highlight>
                <a:latin typeface="Aptos" panose="020B0004020202020204" pitchFamily="34" charset="0"/>
              </a:endParaRPr>
            </a:p>
            <a:p>
              <a:r>
                <a:rPr lang="it-IT" sz="1400" b="1" dirty="0">
                  <a:highlight>
                    <a:srgbClr val="FFFFFF"/>
                  </a:highlight>
                  <a:latin typeface="Aptos" panose="020B0004020202020204" pitchFamily="34" charset="0"/>
                </a:rPr>
                <a:t>f2017&lt;-</a:t>
              </a:r>
              <a:r>
                <a:rPr lang="it-IT" sz="1400" b="1" dirty="0" err="1">
                  <a:highlight>
                    <a:srgbClr val="FFFFFF"/>
                  </a:highlight>
                  <a:latin typeface="Aptos" panose="020B0004020202020204" pitchFamily="34" charset="0"/>
                </a:rPr>
                <a:t>freq</a:t>
              </a:r>
              <a:r>
                <a:rPr lang="it-IT" sz="1400" b="1" dirty="0">
                  <a:highlight>
                    <a:srgbClr val="FFFFFF"/>
                  </a:highlight>
                  <a:latin typeface="Aptos" panose="020B0004020202020204" pitchFamily="34" charset="0"/>
                </a:rPr>
                <a:t>(VaiaCadore17c)</a:t>
              </a:r>
            </a:p>
            <a:p>
              <a:r>
                <a:rPr lang="pt-BR" sz="1400" b="1" dirty="0">
                  <a:highlight>
                    <a:srgbClr val="FFFFFF"/>
                  </a:highlight>
                  <a:latin typeface="Aptos" panose="020B0004020202020204" pitchFamily="34" charset="0"/>
                </a:rPr>
                <a:t>f2019&lt;-freq(VaiaCadore19c)</a:t>
              </a:r>
            </a:p>
            <a:p>
              <a:r>
                <a:rPr lang="pt-BR" sz="1400" b="1" dirty="0">
                  <a:highlight>
                    <a:srgbClr val="FFFFFF"/>
                  </a:highlight>
                  <a:latin typeface="Aptos" panose="020B0004020202020204" pitchFamily="34" charset="0"/>
                </a:rPr>
                <a:t>f2022&lt;-freq(VaiaCadore22c)</a:t>
              </a:r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53F42C67-7B45-2F8C-9F0A-18D3B0353B15}"/>
                </a:ext>
              </a:extLst>
            </p:cNvPr>
            <p:cNvSpPr txBox="1"/>
            <p:nvPr/>
          </p:nvSpPr>
          <p:spPr>
            <a:xfrm>
              <a:off x="3267793" y="4520625"/>
              <a:ext cx="273366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400" dirty="0">
                  <a:highlight>
                    <a:srgbClr val="FFFFFF"/>
                  </a:highlight>
                  <a:latin typeface="Aptos" panose="020B0004020202020204" pitchFamily="34" charset="0"/>
                </a:rPr>
                <a:t>Es. codice calcolo numero celle</a:t>
              </a:r>
            </a:p>
            <a:p>
              <a:endParaRPr lang="it-IT" sz="1400" dirty="0">
                <a:highlight>
                  <a:srgbClr val="FFFFFF"/>
                </a:highlight>
                <a:latin typeface="Aptos" panose="020B0004020202020204" pitchFamily="34" charset="0"/>
              </a:endParaRPr>
            </a:p>
            <a:p>
              <a:r>
                <a:rPr lang="it-IT" sz="1400" b="1" dirty="0">
                  <a:highlight>
                    <a:srgbClr val="FFFFFF"/>
                  </a:highlight>
                  <a:latin typeface="Aptos" panose="020B0004020202020204" pitchFamily="34" charset="0"/>
                </a:rPr>
                <a:t>tot2017&lt;-</a:t>
              </a:r>
              <a:r>
                <a:rPr lang="it-IT" sz="1400" b="1" dirty="0" err="1">
                  <a:highlight>
                    <a:srgbClr val="FFFFFF"/>
                  </a:highlight>
                  <a:latin typeface="Aptos" panose="020B0004020202020204" pitchFamily="34" charset="0"/>
                </a:rPr>
                <a:t>ncell</a:t>
              </a:r>
              <a:r>
                <a:rPr lang="it-IT" sz="1400" b="1" dirty="0">
                  <a:highlight>
                    <a:srgbClr val="FFFFFF"/>
                  </a:highlight>
                  <a:latin typeface="Aptos" panose="020B0004020202020204" pitchFamily="34" charset="0"/>
                </a:rPr>
                <a:t>(VaiaCadore17c)</a:t>
              </a:r>
            </a:p>
            <a:p>
              <a:r>
                <a:rPr lang="it-IT" sz="1400" b="1" dirty="0">
                  <a:highlight>
                    <a:srgbClr val="FFFFFF"/>
                  </a:highlight>
                  <a:latin typeface="Aptos" panose="020B0004020202020204" pitchFamily="34" charset="0"/>
                </a:rPr>
                <a:t>tot2019&lt;-</a:t>
              </a:r>
              <a:r>
                <a:rPr lang="it-IT" sz="1400" b="1" dirty="0" err="1">
                  <a:highlight>
                    <a:srgbClr val="FFFFFF"/>
                  </a:highlight>
                  <a:latin typeface="Aptos" panose="020B0004020202020204" pitchFamily="34" charset="0"/>
                </a:rPr>
                <a:t>ncell</a:t>
              </a:r>
              <a:r>
                <a:rPr lang="it-IT" sz="1400" b="1" dirty="0">
                  <a:highlight>
                    <a:srgbClr val="FFFFFF"/>
                  </a:highlight>
                  <a:latin typeface="Aptos" panose="020B0004020202020204" pitchFamily="34" charset="0"/>
                </a:rPr>
                <a:t>(VaiaCadore19c)</a:t>
              </a:r>
            </a:p>
            <a:p>
              <a:r>
                <a:rPr lang="it-IT" sz="1400" b="1" dirty="0">
                  <a:highlight>
                    <a:srgbClr val="FFFFFF"/>
                  </a:highlight>
                  <a:latin typeface="Aptos" panose="020B0004020202020204" pitchFamily="34" charset="0"/>
                </a:rPr>
                <a:t>tot2022&lt;-</a:t>
              </a:r>
              <a:r>
                <a:rPr lang="it-IT" sz="1400" b="1" dirty="0" err="1">
                  <a:highlight>
                    <a:srgbClr val="FFFFFF"/>
                  </a:highlight>
                  <a:latin typeface="Aptos" panose="020B0004020202020204" pitchFamily="34" charset="0"/>
                </a:rPr>
                <a:t>ncell</a:t>
              </a:r>
              <a:r>
                <a:rPr lang="it-IT" sz="1400" b="1" dirty="0">
                  <a:highlight>
                    <a:srgbClr val="FFFFFF"/>
                  </a:highlight>
                  <a:latin typeface="Aptos" panose="020B0004020202020204" pitchFamily="34" charset="0"/>
                </a:rPr>
                <a:t>(VaiaCadore22c)</a:t>
              </a:r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3A60B277-B567-0444-8E65-EE4641F38564}"/>
                </a:ext>
              </a:extLst>
            </p:cNvPr>
            <p:cNvSpPr txBox="1"/>
            <p:nvPr/>
          </p:nvSpPr>
          <p:spPr>
            <a:xfrm>
              <a:off x="9296638" y="4520625"/>
              <a:ext cx="2647948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400" dirty="0">
                  <a:highlight>
                    <a:srgbClr val="FFFFFF"/>
                  </a:highlight>
                  <a:latin typeface="Aptos" panose="020B0004020202020204" pitchFamily="34" charset="0"/>
                </a:rPr>
                <a:t>Es. codice calcolo percentuali</a:t>
              </a:r>
            </a:p>
            <a:p>
              <a:endParaRPr lang="it-IT" sz="1400" dirty="0">
                <a:highlight>
                  <a:srgbClr val="FFFFFF"/>
                </a:highlight>
                <a:latin typeface="Aptos" panose="020B0004020202020204" pitchFamily="34" charset="0"/>
              </a:endParaRPr>
            </a:p>
            <a:p>
              <a:r>
                <a:rPr lang="it-IT" sz="1400" b="1" dirty="0">
                  <a:highlight>
                    <a:srgbClr val="FFFFFF"/>
                  </a:highlight>
                  <a:latin typeface="Aptos" panose="020B0004020202020204" pitchFamily="34" charset="0"/>
                </a:rPr>
                <a:t>perc2017=prop2017*100</a:t>
              </a:r>
            </a:p>
            <a:p>
              <a:r>
                <a:rPr lang="it-IT" sz="1400" b="1" dirty="0">
                  <a:highlight>
                    <a:srgbClr val="FFFFFF"/>
                  </a:highlight>
                  <a:latin typeface="Aptos" panose="020B0004020202020204" pitchFamily="34" charset="0"/>
                </a:rPr>
                <a:t>perc2019=prop2019*100</a:t>
              </a:r>
            </a:p>
            <a:p>
              <a:r>
                <a:rPr lang="it-IT" sz="1400" b="1" dirty="0">
                  <a:highlight>
                    <a:srgbClr val="FFFFFF"/>
                  </a:highlight>
                  <a:latin typeface="Aptos" panose="020B0004020202020204" pitchFamily="34" charset="0"/>
                </a:rPr>
                <a:t>perc2022=prop2022*100</a:t>
              </a: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90A72C40-22B8-941B-3244-B0F3A76B7D31}"/>
                </a:ext>
              </a:extLst>
            </p:cNvPr>
            <p:cNvSpPr txBox="1"/>
            <p:nvPr/>
          </p:nvSpPr>
          <p:spPr>
            <a:xfrm>
              <a:off x="6325076" y="4520625"/>
              <a:ext cx="2647948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400" dirty="0">
                  <a:highlight>
                    <a:srgbClr val="FFFFFF"/>
                  </a:highlight>
                  <a:latin typeface="Aptos" panose="020B0004020202020204" pitchFamily="34" charset="0"/>
                </a:rPr>
                <a:t>Es. codice calcolo proporzioni</a:t>
              </a:r>
            </a:p>
            <a:p>
              <a:endParaRPr lang="it-IT" sz="1400" dirty="0">
                <a:highlight>
                  <a:srgbClr val="FFFFFF"/>
                </a:highlight>
                <a:latin typeface="Aptos" panose="020B0004020202020204" pitchFamily="34" charset="0"/>
              </a:endParaRPr>
            </a:p>
            <a:p>
              <a:r>
                <a:rPr lang="it-IT" sz="1400" b="1" dirty="0">
                  <a:highlight>
                    <a:srgbClr val="FFFFFF"/>
                  </a:highlight>
                  <a:latin typeface="Aptos" panose="020B0004020202020204" pitchFamily="34" charset="0"/>
                </a:rPr>
                <a:t>prop2017=f2017/tot2017</a:t>
              </a:r>
            </a:p>
            <a:p>
              <a:r>
                <a:rPr lang="it-IT" sz="1400" b="1" dirty="0">
                  <a:highlight>
                    <a:srgbClr val="FFFFFF"/>
                  </a:highlight>
                  <a:latin typeface="Aptos" panose="020B0004020202020204" pitchFamily="34" charset="0"/>
                </a:rPr>
                <a:t>prop2019=f2019/tot2019</a:t>
              </a:r>
            </a:p>
            <a:p>
              <a:r>
                <a:rPr lang="it-IT" sz="1400" b="1" dirty="0">
                  <a:highlight>
                    <a:srgbClr val="FFFFFF"/>
                  </a:highlight>
                  <a:latin typeface="Aptos" panose="020B0004020202020204" pitchFamily="34" charset="0"/>
                </a:rPr>
                <a:t>prop2022=f2022/tot2022</a:t>
              </a:r>
            </a:p>
          </p:txBody>
        </p:sp>
      </p:grpSp>
      <p:sp>
        <p:nvSpPr>
          <p:cNvPr id="12" name="Segnaposto piè di pagina 6">
            <a:extLst>
              <a:ext uri="{FF2B5EF4-FFF2-40B4-BE49-F238E27FC236}">
                <a16:creationId xmlns:a16="http://schemas.microsoft.com/office/drawing/2014/main" id="{9A05938C-6E4F-FADB-E1CC-4F649C7C8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5519" y="6356350"/>
            <a:ext cx="7680960" cy="365125"/>
          </a:xfrm>
        </p:spPr>
        <p:txBody>
          <a:bodyPr/>
          <a:lstStyle/>
          <a:p>
            <a:r>
              <a:rPr lang="it-IT" dirty="0"/>
              <a:t>Corso di Studi: Scienze e Gestione della Natura - Federico Zucchini - Materia: Telerilevamento geo-ecologico</a:t>
            </a:r>
          </a:p>
        </p:txBody>
      </p:sp>
    </p:spTree>
    <p:extLst>
      <p:ext uri="{BB962C8B-B14F-4D97-AF65-F5344CB8AC3E}">
        <p14:creationId xmlns:p14="http://schemas.microsoft.com/office/powerpoint/2010/main" val="959361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2E27F-0779-8D87-AA73-88F89FE1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1391"/>
            <a:ext cx="10515600" cy="710640"/>
          </a:xfrm>
        </p:spPr>
        <p:txBody>
          <a:bodyPr>
            <a:normAutofit/>
          </a:bodyPr>
          <a:lstStyle/>
          <a:p>
            <a:r>
              <a:rPr lang="it-IT" b="1" dirty="0"/>
              <a:t>Analisi dei dati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475CB29-90B2-0957-CFF1-DF0458573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C6BA-D942-43B5-BC75-EEC4C32A6328}" type="slidenum">
              <a:rPr lang="it-IT" smtClean="0"/>
              <a:t>15</a:t>
            </a:fld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7779766-8580-DAC0-22DE-536CD975F9A9}"/>
              </a:ext>
            </a:extLst>
          </p:cNvPr>
          <p:cNvSpPr txBox="1"/>
          <p:nvPr/>
        </p:nvSpPr>
        <p:spPr>
          <a:xfrm>
            <a:off x="838200" y="878092"/>
            <a:ext cx="1051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Confronto immagini classificate</a:t>
            </a:r>
            <a:endParaRPr lang="it-IT" sz="2800" b="1" dirty="0">
              <a:solidFill>
                <a:srgbClr val="00B050"/>
              </a:solidFill>
              <a:highlight>
                <a:srgbClr val="FFFFFF"/>
              </a:highlight>
              <a:latin typeface="Aptos" panose="020B0004020202020204" pitchFamily="34" charset="0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7A4E29B6-B34E-947C-AD65-E4B36F73C400}"/>
              </a:ext>
            </a:extLst>
          </p:cNvPr>
          <p:cNvGrpSpPr/>
          <p:nvPr/>
        </p:nvGrpSpPr>
        <p:grpSpPr>
          <a:xfrm>
            <a:off x="0" y="1507953"/>
            <a:ext cx="12192000" cy="1957458"/>
            <a:chOff x="0" y="1291173"/>
            <a:chExt cx="12192000" cy="1957458"/>
          </a:xfrm>
        </p:grpSpPr>
        <p:pic>
          <p:nvPicPr>
            <p:cNvPr id="6" name="Immagine 5" descr="Immagine che contiene testo, mappa&#10;&#10;Descrizione generata automaticamente">
              <a:extLst>
                <a:ext uri="{FF2B5EF4-FFF2-40B4-BE49-F238E27FC236}">
                  <a16:creationId xmlns:a16="http://schemas.microsoft.com/office/drawing/2014/main" id="{96EAA008-0408-C2C2-A3A5-E1B4335843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53" t="20712" r="14493" b="20446"/>
            <a:stretch/>
          </p:blipFill>
          <p:spPr>
            <a:xfrm>
              <a:off x="0" y="1291174"/>
              <a:ext cx="4083826" cy="1957457"/>
            </a:xfrm>
            <a:prstGeom prst="rect">
              <a:avLst/>
            </a:prstGeom>
          </p:spPr>
        </p:pic>
        <p:pic>
          <p:nvPicPr>
            <p:cNvPr id="9" name="Immagine 8" descr="Immagine che contiene testo, mappa&#10;&#10;Descrizione generata automaticamente">
              <a:extLst>
                <a:ext uri="{FF2B5EF4-FFF2-40B4-BE49-F238E27FC236}">
                  <a16:creationId xmlns:a16="http://schemas.microsoft.com/office/drawing/2014/main" id="{3F783F02-D618-77C9-F342-2622AF86B6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57" t="20425" r="14436" b="20707"/>
            <a:stretch/>
          </p:blipFill>
          <p:spPr>
            <a:xfrm>
              <a:off x="4083826" y="1291173"/>
              <a:ext cx="4114800" cy="1957457"/>
            </a:xfrm>
            <a:prstGeom prst="rect">
              <a:avLst/>
            </a:prstGeom>
          </p:spPr>
        </p:pic>
        <p:pic>
          <p:nvPicPr>
            <p:cNvPr id="11" name="Immagine 10" descr="Immagine che contiene mappa, testo&#10;&#10;Descrizione generata automaticamente">
              <a:extLst>
                <a:ext uri="{FF2B5EF4-FFF2-40B4-BE49-F238E27FC236}">
                  <a16:creationId xmlns:a16="http://schemas.microsoft.com/office/drawing/2014/main" id="{DBCE0817-B167-CC65-70B2-84F0A65E4A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06" t="20261" r="16289" b="20780"/>
            <a:stretch/>
          </p:blipFill>
          <p:spPr>
            <a:xfrm>
              <a:off x="8225367" y="1291173"/>
              <a:ext cx="3966633" cy="1957457"/>
            </a:xfrm>
            <a:prstGeom prst="rect">
              <a:avLst/>
            </a:prstGeom>
          </p:spPr>
        </p:pic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877D0D5-4D52-8241-00A1-14FE5B55C708}"/>
              </a:ext>
            </a:extLst>
          </p:cNvPr>
          <p:cNvSpPr txBox="1"/>
          <p:nvPr/>
        </p:nvSpPr>
        <p:spPr>
          <a:xfrm>
            <a:off x="838200" y="3678693"/>
            <a:ext cx="105156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Osservazioni e considerazioni: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Si nota una </a:t>
            </a:r>
            <a:r>
              <a:rPr lang="it-IT" sz="2800" u="sng" dirty="0">
                <a:highlight>
                  <a:srgbClr val="FFFFFF"/>
                </a:highlight>
                <a:latin typeface="Aptos" panose="020B0004020202020204" pitchFamily="34" charset="0"/>
              </a:rPr>
              <a:t>distribuzione differente 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ai 3 cluster nelle immagini dei 3 anni in sequenza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Ipotesi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: Condizioni </a:t>
            </a:r>
            <a:r>
              <a:rPr lang="it-IT" sz="2800" u="sng" dirty="0">
                <a:highlight>
                  <a:srgbClr val="FFFFFF"/>
                </a:highlight>
                <a:latin typeface="Aptos" panose="020B0004020202020204" pitchFamily="34" charset="0"/>
              </a:rPr>
              <a:t>non nette 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di distinzione fra le 3 classi, eccessivo livello di dettaglio dell’immagine (ridurre zoom), </a:t>
            </a:r>
            <a:r>
              <a:rPr lang="it-IT" sz="2800" u="sng" dirty="0">
                <a:highlight>
                  <a:srgbClr val="FFFFFF"/>
                </a:highlight>
                <a:latin typeface="Aptos" panose="020B0004020202020204" pitchFamily="34" charset="0"/>
              </a:rPr>
              <a:t>condizioni intermedie 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e </a:t>
            </a:r>
            <a:r>
              <a:rPr lang="it-IT" sz="2800" u="sng" dirty="0">
                <a:highlight>
                  <a:srgbClr val="FFFFFF"/>
                </a:highlight>
                <a:latin typeface="Aptos" panose="020B0004020202020204" pitchFamily="34" charset="0"/>
              </a:rPr>
              <a:t>presenza di disturbi</a:t>
            </a: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552C3009-DC59-7CAA-735B-9D0671C9B7E9}"/>
              </a:ext>
            </a:extLst>
          </p:cNvPr>
          <p:cNvGrpSpPr/>
          <p:nvPr/>
        </p:nvGrpSpPr>
        <p:grpSpPr>
          <a:xfrm>
            <a:off x="0" y="3465410"/>
            <a:ext cx="12085219" cy="353942"/>
            <a:chOff x="381000" y="3773765"/>
            <a:chExt cx="11461376" cy="353942"/>
          </a:xfrm>
        </p:grpSpPr>
        <p:sp>
          <p:nvSpPr>
            <p:cNvPr id="15" name="Freccia a destra 14">
              <a:extLst>
                <a:ext uri="{FF2B5EF4-FFF2-40B4-BE49-F238E27FC236}">
                  <a16:creationId xmlns:a16="http://schemas.microsoft.com/office/drawing/2014/main" id="{303238C5-EF4E-2141-7092-A5EAA4B5238C}"/>
                </a:ext>
              </a:extLst>
            </p:cNvPr>
            <p:cNvSpPr/>
            <p:nvPr/>
          </p:nvSpPr>
          <p:spPr>
            <a:xfrm>
              <a:off x="381000" y="3839948"/>
              <a:ext cx="11461376" cy="206189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9729E9CC-BA82-0582-36C3-37D9024E2D8B}"/>
                </a:ext>
              </a:extLst>
            </p:cNvPr>
            <p:cNvSpPr txBox="1"/>
            <p:nvPr/>
          </p:nvSpPr>
          <p:spPr>
            <a:xfrm>
              <a:off x="1913964" y="3789153"/>
              <a:ext cx="694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/>
                <a:t>2017</a:t>
              </a:r>
            </a:p>
          </p:txBody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D9CA4024-DA1E-2F0B-A7CC-70EC8296A0DA}"/>
                </a:ext>
              </a:extLst>
            </p:cNvPr>
            <p:cNvSpPr txBox="1"/>
            <p:nvPr/>
          </p:nvSpPr>
          <p:spPr>
            <a:xfrm>
              <a:off x="5764305" y="3773765"/>
              <a:ext cx="694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/>
                <a:t>2019</a:t>
              </a: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B1C615B2-46B0-EE48-E8A8-6B318DEF9126}"/>
                </a:ext>
              </a:extLst>
            </p:cNvPr>
            <p:cNvSpPr txBox="1"/>
            <p:nvPr/>
          </p:nvSpPr>
          <p:spPr>
            <a:xfrm>
              <a:off x="9634817" y="3789006"/>
              <a:ext cx="694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/>
                <a:t>2022</a:t>
              </a:r>
            </a:p>
          </p:txBody>
        </p:sp>
      </p:grpSp>
      <p:sp>
        <p:nvSpPr>
          <p:cNvPr id="30" name="Segnaposto piè di pagina 6">
            <a:extLst>
              <a:ext uri="{FF2B5EF4-FFF2-40B4-BE49-F238E27FC236}">
                <a16:creationId xmlns:a16="http://schemas.microsoft.com/office/drawing/2014/main" id="{86FA7A59-D826-7DC9-4358-CF22DB79C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5519" y="6356350"/>
            <a:ext cx="7680960" cy="365125"/>
          </a:xfrm>
        </p:spPr>
        <p:txBody>
          <a:bodyPr/>
          <a:lstStyle/>
          <a:p>
            <a:r>
              <a:rPr lang="it-IT" dirty="0"/>
              <a:t>Corso di Studi: Scienze e Gestione della Natura - Federico Zucchini - Materia: Telerilevamento geo-ecologico</a:t>
            </a:r>
          </a:p>
        </p:txBody>
      </p:sp>
    </p:spTree>
    <p:extLst>
      <p:ext uri="{BB962C8B-B14F-4D97-AF65-F5344CB8AC3E}">
        <p14:creationId xmlns:p14="http://schemas.microsoft.com/office/powerpoint/2010/main" val="3082218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2E27F-0779-8D87-AA73-88F89FE1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202"/>
            <a:ext cx="10515600" cy="710640"/>
          </a:xfrm>
        </p:spPr>
        <p:txBody>
          <a:bodyPr>
            <a:normAutofit/>
          </a:bodyPr>
          <a:lstStyle/>
          <a:p>
            <a:r>
              <a:rPr lang="it-IT" b="1" dirty="0"/>
              <a:t>Analisi dei dati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475CB29-90B2-0957-CFF1-DF0458573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C6BA-D942-43B5-BC75-EEC4C32A6328}" type="slidenum">
              <a:rPr lang="it-IT" smtClean="0"/>
              <a:t>16</a:t>
            </a:fld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7779766-8580-DAC0-22DE-536CD975F9A9}"/>
              </a:ext>
            </a:extLst>
          </p:cNvPr>
          <p:cNvSpPr txBox="1"/>
          <p:nvPr/>
        </p:nvSpPr>
        <p:spPr>
          <a:xfrm>
            <a:off x="838200" y="1128550"/>
            <a:ext cx="1051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Percentuale di corrispondenza alle classi impostate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213201E-0E20-CAB9-B05F-F3731E32541D}"/>
              </a:ext>
            </a:extLst>
          </p:cNvPr>
          <p:cNvSpPr txBox="1"/>
          <p:nvPr/>
        </p:nvSpPr>
        <p:spPr>
          <a:xfrm>
            <a:off x="838200" y="1812596"/>
            <a:ext cx="810577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I risultati ottenuti per l’anno </a:t>
            </a:r>
            <a:r>
              <a:rPr lang="it-IT" b="1" dirty="0">
                <a:solidFill>
                  <a:srgbClr val="FF0000"/>
                </a:solidFill>
              </a:rPr>
              <a:t>2017</a:t>
            </a:r>
            <a:r>
              <a:rPr lang="it-IT" dirty="0"/>
              <a:t> sono: [1] </a:t>
            </a:r>
            <a:r>
              <a:rPr lang="it-IT" b="1" dirty="0"/>
              <a:t>19.42777</a:t>
            </a:r>
            <a:r>
              <a:rPr lang="it-IT" dirty="0"/>
              <a:t>, [2] </a:t>
            </a:r>
            <a:r>
              <a:rPr lang="it-IT" b="1" dirty="0"/>
              <a:t>42.16958</a:t>
            </a:r>
            <a:r>
              <a:rPr lang="it-IT" dirty="0"/>
              <a:t>, [3] </a:t>
            </a:r>
            <a:r>
              <a:rPr lang="it-IT" b="1" dirty="0"/>
              <a:t>38.40266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I risultati ottenuti per l’anno </a:t>
            </a:r>
            <a:r>
              <a:rPr lang="it-IT" b="1" dirty="0">
                <a:solidFill>
                  <a:srgbClr val="FF0000"/>
                </a:solidFill>
              </a:rPr>
              <a:t>2019</a:t>
            </a:r>
            <a:r>
              <a:rPr lang="it-IT" dirty="0"/>
              <a:t> sono: [1] </a:t>
            </a:r>
            <a:r>
              <a:rPr lang="it-IT" b="1" dirty="0"/>
              <a:t>14.66296</a:t>
            </a:r>
            <a:r>
              <a:rPr lang="it-IT" dirty="0"/>
              <a:t>, [2] </a:t>
            </a:r>
            <a:r>
              <a:rPr lang="it-IT" b="1" dirty="0"/>
              <a:t>44.62937</a:t>
            </a:r>
            <a:r>
              <a:rPr lang="it-IT" dirty="0"/>
              <a:t> , [3] </a:t>
            </a:r>
            <a:r>
              <a:rPr lang="it-IT" b="1" dirty="0"/>
              <a:t>40.70767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I risultati ottenuti per l’anno </a:t>
            </a:r>
            <a:r>
              <a:rPr lang="it-IT" b="1" dirty="0">
                <a:solidFill>
                  <a:srgbClr val="FF0000"/>
                </a:solidFill>
              </a:rPr>
              <a:t>2022</a:t>
            </a:r>
            <a:r>
              <a:rPr lang="it-IT" dirty="0"/>
              <a:t> sono: [1] </a:t>
            </a:r>
            <a:r>
              <a:rPr lang="it-IT" b="1" dirty="0"/>
              <a:t>40.47332</a:t>
            </a:r>
            <a:r>
              <a:rPr lang="it-IT" dirty="0"/>
              <a:t>, [2] </a:t>
            </a:r>
            <a:r>
              <a:rPr lang="it-IT" b="1" dirty="0"/>
              <a:t>48.07092</a:t>
            </a:r>
            <a:r>
              <a:rPr lang="it-IT" dirty="0"/>
              <a:t>, [3] </a:t>
            </a:r>
            <a:r>
              <a:rPr lang="it-IT" b="1" dirty="0"/>
              <a:t>11.45576</a:t>
            </a:r>
            <a:r>
              <a:rPr lang="it-IT" dirty="0"/>
              <a:t>.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E7DAF3B-7FB4-55C5-789A-22EC4AE1342D}"/>
              </a:ext>
            </a:extLst>
          </p:cNvPr>
          <p:cNvSpPr txBox="1"/>
          <p:nvPr/>
        </p:nvSpPr>
        <p:spPr>
          <a:xfrm>
            <a:off x="838200" y="3450750"/>
            <a:ext cx="105156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Considerazioni sui risultati ottenuti da questa </a:t>
            </a:r>
            <a:r>
              <a:rPr lang="it-IT" sz="2800" dirty="0" err="1">
                <a:highlight>
                  <a:srgbClr val="FFFFFF"/>
                </a:highlight>
                <a:latin typeface="Aptos" panose="020B0004020202020204" pitchFamily="34" charset="0"/>
              </a:rPr>
              <a:t>clusterizzazione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: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L’assegnazione dei 3 cluster 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non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 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sembra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 rispecchiare del tutto gli 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effetti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 che </a:t>
            </a:r>
            <a:r>
              <a:rPr lang="it-IT" sz="2800" u="sng" dirty="0">
                <a:highlight>
                  <a:srgbClr val="FFFFFF"/>
                </a:highlight>
                <a:latin typeface="Aptos" panose="020B0004020202020204" pitchFamily="34" charset="0"/>
              </a:rPr>
              <a:t>ci si aspetterebbe di trovare 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Si può 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ipotizzare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 sia dovuto a </a:t>
            </a:r>
            <a:r>
              <a:rPr lang="it-IT" sz="2800" u="sng" dirty="0">
                <a:highlight>
                  <a:srgbClr val="FFFFFF"/>
                </a:highlight>
                <a:latin typeface="Aptos" panose="020B0004020202020204" pitchFamily="34" charset="0"/>
              </a:rPr>
              <a:t>situazioni non «nette» 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relativamente al terreno (alberi abbattuti non rimossi, sporco, elementi non identificabili)</a:t>
            </a:r>
          </a:p>
        </p:txBody>
      </p:sp>
      <p:sp>
        <p:nvSpPr>
          <p:cNvPr id="16" name="Segnaposto piè di pagina 6">
            <a:extLst>
              <a:ext uri="{FF2B5EF4-FFF2-40B4-BE49-F238E27FC236}">
                <a16:creationId xmlns:a16="http://schemas.microsoft.com/office/drawing/2014/main" id="{48FAA384-E3E2-88E8-5E37-AF556B551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5519" y="6356350"/>
            <a:ext cx="7680960" cy="365125"/>
          </a:xfrm>
        </p:spPr>
        <p:txBody>
          <a:bodyPr/>
          <a:lstStyle/>
          <a:p>
            <a:r>
              <a:rPr lang="it-IT" dirty="0"/>
              <a:t>Corso di Studi: Scienze e Gestione della Natura - Federico Zucchini - Materia: Telerilevamento geo-ecologico</a:t>
            </a:r>
          </a:p>
        </p:txBody>
      </p:sp>
    </p:spTree>
    <p:extLst>
      <p:ext uri="{BB962C8B-B14F-4D97-AF65-F5344CB8AC3E}">
        <p14:creationId xmlns:p14="http://schemas.microsoft.com/office/powerpoint/2010/main" val="1529635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2E27F-0779-8D87-AA73-88F89FE1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202"/>
            <a:ext cx="10515600" cy="710640"/>
          </a:xfrm>
        </p:spPr>
        <p:txBody>
          <a:bodyPr>
            <a:normAutofit/>
          </a:bodyPr>
          <a:lstStyle/>
          <a:p>
            <a:r>
              <a:rPr lang="it-IT" b="1" dirty="0"/>
              <a:t>Analisi dei dati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475CB29-90B2-0957-CFF1-DF0458573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C6BA-D942-43B5-BC75-EEC4C32A6328}" type="slidenum">
              <a:rPr lang="it-IT" smtClean="0"/>
              <a:t>17</a:t>
            </a:fld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7779766-8580-DAC0-22DE-536CD975F9A9}"/>
              </a:ext>
            </a:extLst>
          </p:cNvPr>
          <p:cNvSpPr txBox="1"/>
          <p:nvPr/>
        </p:nvSpPr>
        <p:spPr>
          <a:xfrm>
            <a:off x="838200" y="1128550"/>
            <a:ext cx="1082732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b="1" dirty="0" err="1">
                <a:highlight>
                  <a:srgbClr val="FFFFFF"/>
                </a:highlight>
                <a:latin typeface="Aptos" panose="020B0004020202020204" pitchFamily="34" charset="0"/>
              </a:rPr>
              <a:t>GGPlot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 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(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grafico 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a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 barre 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della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 distribuzione 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in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 classi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)</a:t>
            </a:r>
          </a:p>
          <a:p>
            <a:pPr marL="442913"/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e </a:t>
            </a:r>
            <a:r>
              <a:rPr lang="it-IT" sz="2800" b="1" dirty="0" err="1">
                <a:highlight>
                  <a:srgbClr val="FFFFFF"/>
                </a:highlight>
                <a:latin typeface="Aptos" panose="020B0004020202020204" pitchFamily="34" charset="0"/>
              </a:rPr>
              <a:t>Dataframe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 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(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struttura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, 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archiviazione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 e 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manipolazione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 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dati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 bidimensionali e tabulari.)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Impostazione classe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: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 soil (suolo), forest (foresta), </a:t>
            </a:r>
            <a:r>
              <a:rPr lang="it-IT" sz="2800" b="1" dirty="0" err="1">
                <a:highlight>
                  <a:srgbClr val="FFFFFF"/>
                </a:highlight>
                <a:latin typeface="Aptos" panose="020B0004020202020204" pitchFamily="34" charset="0"/>
              </a:rPr>
              <a:t>grass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 (prato)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.</a:t>
            </a:r>
            <a:endParaRPr lang="it-IT" sz="2800" b="1" dirty="0">
              <a:highlight>
                <a:srgbClr val="FFFFFF"/>
              </a:highlight>
              <a:latin typeface="Aptos" panose="020B000402020202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922DA18-2AD3-869C-F4E0-48F6626EFE37}"/>
              </a:ext>
            </a:extLst>
          </p:cNvPr>
          <p:cNvSpPr txBox="1"/>
          <p:nvPr/>
        </p:nvSpPr>
        <p:spPr>
          <a:xfrm>
            <a:off x="838200" y="3059668"/>
            <a:ext cx="31242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>
                <a:highlight>
                  <a:srgbClr val="FFFFFF"/>
                </a:highlight>
                <a:latin typeface="Aptos" panose="020B0004020202020204" pitchFamily="34" charset="0"/>
              </a:rPr>
              <a:t>Es. codice impostazione della classe</a:t>
            </a:r>
          </a:p>
          <a:p>
            <a:endParaRPr lang="it-IT" sz="1400" dirty="0">
              <a:highlight>
                <a:srgbClr val="FFFFFF"/>
              </a:highlight>
              <a:latin typeface="Aptos" panose="020B0004020202020204" pitchFamily="34" charset="0"/>
            </a:endParaRPr>
          </a:p>
          <a:p>
            <a:r>
              <a:rPr lang="en-US" sz="1400" b="1" dirty="0">
                <a:highlight>
                  <a:srgbClr val="FFFFFF"/>
                </a:highlight>
                <a:latin typeface="Aptos" panose="020B0004020202020204" pitchFamily="34" charset="0"/>
              </a:rPr>
              <a:t>class&lt;-c("soil", "forest", "grass")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AA70748-0DDF-10A3-ED87-C596C4F08B57}"/>
              </a:ext>
            </a:extLst>
          </p:cNvPr>
          <p:cNvSpPr txBox="1"/>
          <p:nvPr/>
        </p:nvSpPr>
        <p:spPr>
          <a:xfrm>
            <a:off x="6095999" y="3059668"/>
            <a:ext cx="343852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>
                <a:highlight>
                  <a:srgbClr val="FFFFFF"/>
                </a:highlight>
                <a:latin typeface="Aptos" panose="020B0004020202020204" pitchFamily="34" charset="0"/>
              </a:rPr>
              <a:t>Es. codice assegnazione cluster</a:t>
            </a:r>
          </a:p>
          <a:p>
            <a:endParaRPr lang="it-IT" sz="1400" dirty="0">
              <a:highlight>
                <a:srgbClr val="FFFFFF"/>
              </a:highlight>
              <a:latin typeface="Aptos" panose="020B0004020202020204" pitchFamily="34" charset="0"/>
            </a:endParaRPr>
          </a:p>
          <a:p>
            <a:r>
              <a:rPr lang="es-ES" sz="1400" b="1" dirty="0">
                <a:highlight>
                  <a:srgbClr val="FFFFFF"/>
                </a:highlight>
                <a:latin typeface="Aptos" panose="020B0004020202020204" pitchFamily="34" charset="0"/>
              </a:rPr>
              <a:t>y2017&lt;-c( 19.42777, 42.16958, 38.40266)</a:t>
            </a:r>
          </a:p>
          <a:p>
            <a:r>
              <a:rPr lang="es-ES" sz="1400" b="1" dirty="0">
                <a:highlight>
                  <a:srgbClr val="FFFFFF"/>
                </a:highlight>
                <a:latin typeface="Aptos" panose="020B0004020202020204" pitchFamily="34" charset="0"/>
              </a:rPr>
              <a:t>y2019&lt;-c( 14.66296, 44.62937, 40.70767)</a:t>
            </a:r>
          </a:p>
          <a:p>
            <a:r>
              <a:rPr lang="es-ES" sz="1400" b="1" dirty="0">
                <a:highlight>
                  <a:srgbClr val="FFFFFF"/>
                </a:highlight>
                <a:latin typeface="Aptos" panose="020B0004020202020204" pitchFamily="34" charset="0"/>
              </a:rPr>
              <a:t>y2022&lt;-c( 40.47332, 48.07092, 11.45576)</a:t>
            </a:r>
            <a:endParaRPr lang="it-IT" sz="1400" b="1" dirty="0">
              <a:highlight>
                <a:srgbClr val="FFFFFF"/>
              </a:highlight>
              <a:latin typeface="Aptos" panose="020B000402020202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E42317C-D11B-7714-AA36-7BD74FC51D1D}"/>
              </a:ext>
            </a:extLst>
          </p:cNvPr>
          <p:cNvSpPr txBox="1"/>
          <p:nvPr/>
        </p:nvSpPr>
        <p:spPr>
          <a:xfrm>
            <a:off x="838200" y="4229219"/>
            <a:ext cx="10515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>
                <a:highlight>
                  <a:srgbClr val="FFFFFF"/>
                </a:highlight>
                <a:latin typeface="Aptos" panose="020B0004020202020204" pitchFamily="34" charset="0"/>
              </a:rPr>
              <a:t>Es. codice impostazione </a:t>
            </a:r>
            <a:r>
              <a:rPr lang="it-IT" sz="1400" dirty="0" err="1">
                <a:highlight>
                  <a:srgbClr val="FFFFFF"/>
                </a:highlight>
                <a:latin typeface="Aptos" panose="020B0004020202020204" pitchFamily="34" charset="0"/>
              </a:rPr>
              <a:t>Dataframe</a:t>
            </a:r>
            <a:r>
              <a:rPr lang="it-IT" sz="1400" dirty="0">
                <a:highlight>
                  <a:srgbClr val="FFFFFF"/>
                </a:highlight>
                <a:latin typeface="Aptos" panose="020B0004020202020204" pitchFamily="34" charset="0"/>
              </a:rPr>
              <a:t> e dettagli oggetti </a:t>
            </a:r>
          </a:p>
          <a:p>
            <a:endParaRPr lang="it-IT" sz="1400" dirty="0">
              <a:highlight>
                <a:srgbClr val="FFFFFF"/>
              </a:highlight>
              <a:latin typeface="Aptos" panose="020B0004020202020204" pitchFamily="34" charset="0"/>
            </a:endParaRPr>
          </a:p>
          <a:p>
            <a:r>
              <a:rPr lang="es-ES" sz="1400" b="1" dirty="0">
                <a:highlight>
                  <a:srgbClr val="FFFFFF"/>
                </a:highlight>
                <a:latin typeface="Aptos" panose="020B0004020202020204" pitchFamily="34" charset="0"/>
              </a:rPr>
              <a:t>DATAFRAME&lt;-data.frame(class,y2017,y2019,y2022)</a:t>
            </a:r>
          </a:p>
          <a:p>
            <a:r>
              <a:rPr lang="it-IT" sz="1400" b="1" dirty="0">
                <a:highlight>
                  <a:srgbClr val="FFFFFF"/>
                </a:highlight>
                <a:latin typeface="Aptos" panose="020B0004020202020204" pitchFamily="34" charset="0"/>
              </a:rPr>
              <a:t>anno2017&lt;-ggplot(DATAFRAME,aes(x=class, y=y2017, fill=class))+ geom_bar(stat="identity", color="black") + ylim(c(0, 50)) + scale_fill_manual(values = c("forest" = "#77dd77", "</a:t>
            </a:r>
            <a:r>
              <a:rPr lang="it-IT" sz="1400" b="1" dirty="0" err="1">
                <a:highlight>
                  <a:srgbClr val="FFFFFF"/>
                </a:highlight>
                <a:latin typeface="Aptos" panose="020B0004020202020204" pitchFamily="34" charset="0"/>
              </a:rPr>
              <a:t>grass</a:t>
            </a:r>
            <a:r>
              <a:rPr lang="it-IT" sz="1400" b="1" dirty="0">
                <a:highlight>
                  <a:srgbClr val="FFFFFF"/>
                </a:highlight>
                <a:latin typeface="Aptos" panose="020B0004020202020204" pitchFamily="34" charset="0"/>
              </a:rPr>
              <a:t>" = "#59b7d8", "soil" = "#ffb347"))</a:t>
            </a:r>
          </a:p>
          <a:p>
            <a:r>
              <a:rPr lang="it-IT" sz="1400" b="1" dirty="0">
                <a:highlight>
                  <a:srgbClr val="FFFFFF"/>
                </a:highlight>
                <a:latin typeface="Aptos" panose="020B0004020202020204" pitchFamily="34" charset="0"/>
              </a:rPr>
              <a:t>anno2019&lt;-ggplot(DATAFRAME,aes(x=class, y=y2019, fill=class))+ geom_bar(stat="identity", color="black") + ylim(c(0, 50)) + scale_fill_manual(values = c("forest" = "#77dd77", "</a:t>
            </a:r>
            <a:r>
              <a:rPr lang="it-IT" sz="1400" b="1" dirty="0" err="1">
                <a:highlight>
                  <a:srgbClr val="FFFFFF"/>
                </a:highlight>
                <a:latin typeface="Aptos" panose="020B0004020202020204" pitchFamily="34" charset="0"/>
              </a:rPr>
              <a:t>grass</a:t>
            </a:r>
            <a:r>
              <a:rPr lang="it-IT" sz="1400" b="1" dirty="0">
                <a:highlight>
                  <a:srgbClr val="FFFFFF"/>
                </a:highlight>
                <a:latin typeface="Aptos" panose="020B0004020202020204" pitchFamily="34" charset="0"/>
              </a:rPr>
              <a:t>" = "#59b7d8", "soil" = "#ffb347")) </a:t>
            </a:r>
          </a:p>
          <a:p>
            <a:r>
              <a:rPr lang="it-IT" sz="1400" b="1" dirty="0">
                <a:highlight>
                  <a:srgbClr val="FFFFFF"/>
                </a:highlight>
                <a:latin typeface="Aptos" panose="020B0004020202020204" pitchFamily="34" charset="0"/>
              </a:rPr>
              <a:t>anno2022&lt;-ggplot(DATAFRAME,aes(x=class, y=y2022, fill=class))+ geom_bar(stat="identity", color="black") + ylim(c(0, 50)) + scale_fill_manual(values = c("forest" = "#77dd77", "</a:t>
            </a:r>
            <a:r>
              <a:rPr lang="it-IT" sz="1400" b="1" dirty="0" err="1">
                <a:highlight>
                  <a:srgbClr val="FFFFFF"/>
                </a:highlight>
                <a:latin typeface="Aptos" panose="020B0004020202020204" pitchFamily="34" charset="0"/>
              </a:rPr>
              <a:t>grass</a:t>
            </a:r>
            <a:r>
              <a:rPr lang="it-IT" sz="1400" b="1" dirty="0">
                <a:highlight>
                  <a:srgbClr val="FFFFFF"/>
                </a:highlight>
                <a:latin typeface="Aptos" panose="020B0004020202020204" pitchFamily="34" charset="0"/>
              </a:rPr>
              <a:t>" = "#59b7d8", "soil" = "#ffb347"))</a:t>
            </a:r>
          </a:p>
        </p:txBody>
      </p:sp>
      <p:sp>
        <p:nvSpPr>
          <p:cNvPr id="11" name="Segnaposto piè di pagina 6">
            <a:extLst>
              <a:ext uri="{FF2B5EF4-FFF2-40B4-BE49-F238E27FC236}">
                <a16:creationId xmlns:a16="http://schemas.microsoft.com/office/drawing/2014/main" id="{D395022E-FD35-63AE-26F2-C7148CA74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5519" y="6356350"/>
            <a:ext cx="7680960" cy="365125"/>
          </a:xfrm>
        </p:spPr>
        <p:txBody>
          <a:bodyPr/>
          <a:lstStyle/>
          <a:p>
            <a:r>
              <a:rPr lang="it-IT" dirty="0"/>
              <a:t>Corso di Studi: Scienze e Gestione della Natura - Federico Zucchini - Materia: Telerilevamento geo-ecologico</a:t>
            </a:r>
          </a:p>
        </p:txBody>
      </p:sp>
    </p:spTree>
    <p:extLst>
      <p:ext uri="{BB962C8B-B14F-4D97-AF65-F5344CB8AC3E}">
        <p14:creationId xmlns:p14="http://schemas.microsoft.com/office/powerpoint/2010/main" val="2021646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2E27F-0779-8D87-AA73-88F89FE1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5936"/>
            <a:ext cx="10515600" cy="710640"/>
          </a:xfrm>
        </p:spPr>
        <p:txBody>
          <a:bodyPr>
            <a:normAutofit/>
          </a:bodyPr>
          <a:lstStyle/>
          <a:p>
            <a:r>
              <a:rPr lang="it-IT" b="1" dirty="0"/>
              <a:t>Analisi dei dati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475CB29-90B2-0957-CFF1-DF0458573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C6BA-D942-43B5-BC75-EEC4C32A6328}" type="slidenum">
              <a:rPr lang="it-IT" smtClean="0"/>
              <a:t>18</a:t>
            </a:fld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7779766-8580-DAC0-22DE-536CD975F9A9}"/>
              </a:ext>
            </a:extLst>
          </p:cNvPr>
          <p:cNvSpPr txBox="1"/>
          <p:nvPr/>
        </p:nvSpPr>
        <p:spPr>
          <a:xfrm>
            <a:off x="838200" y="740034"/>
            <a:ext cx="1051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Confronto grafici </a:t>
            </a:r>
            <a:r>
              <a:rPr lang="it-IT" sz="2800" dirty="0" err="1">
                <a:highlight>
                  <a:srgbClr val="FFFFFF"/>
                </a:highlight>
                <a:latin typeface="Aptos" panose="020B0004020202020204" pitchFamily="34" charset="0"/>
              </a:rPr>
              <a:t>GGPlot</a:t>
            </a:r>
            <a:endParaRPr lang="it-IT" sz="2800" b="1" dirty="0">
              <a:solidFill>
                <a:srgbClr val="00B050"/>
              </a:solidFill>
              <a:highlight>
                <a:srgbClr val="FFFFFF"/>
              </a:highlight>
              <a:latin typeface="Aptos" panose="020B000402020202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922DA18-2AD3-869C-F4E0-48F6626EFE37}"/>
              </a:ext>
            </a:extLst>
          </p:cNvPr>
          <p:cNvSpPr txBox="1"/>
          <p:nvPr/>
        </p:nvSpPr>
        <p:spPr>
          <a:xfrm>
            <a:off x="838199" y="1263254"/>
            <a:ext cx="31242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>
                <a:highlight>
                  <a:srgbClr val="FFFFFF"/>
                </a:highlight>
                <a:latin typeface="Aptos" panose="020B0004020202020204" pitchFamily="34" charset="0"/>
              </a:rPr>
              <a:t>Es. codice impostazione della classe</a:t>
            </a:r>
          </a:p>
          <a:p>
            <a:endParaRPr lang="it-IT" sz="1400" dirty="0">
              <a:highlight>
                <a:srgbClr val="FFFFFF"/>
              </a:highlight>
              <a:latin typeface="Aptos" panose="020B0004020202020204" pitchFamily="34" charset="0"/>
            </a:endParaRPr>
          </a:p>
          <a:p>
            <a:r>
              <a:rPr lang="it-IT" sz="1400" b="1" dirty="0">
                <a:highlight>
                  <a:srgbClr val="FFFFFF"/>
                </a:highlight>
                <a:latin typeface="Aptos" panose="020B0004020202020204" pitchFamily="34" charset="0"/>
              </a:rPr>
              <a:t>anno2017+anno2019+anno2022</a:t>
            </a:r>
          </a:p>
        </p:txBody>
      </p:sp>
      <p:pic>
        <p:nvPicPr>
          <p:cNvPr id="10" name="Immagine 9" descr="Immagine che contiene schermata, Rettangolo, Policromia, diagramma&#10;&#10;Descrizione generata automaticamente">
            <a:extLst>
              <a:ext uri="{FF2B5EF4-FFF2-40B4-BE49-F238E27FC236}">
                <a16:creationId xmlns:a16="http://schemas.microsoft.com/office/drawing/2014/main" id="{4BDFCC79-0C84-101D-FB0D-5B8D116277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0" b="3664"/>
          <a:stretch/>
        </p:blipFill>
        <p:spPr>
          <a:xfrm>
            <a:off x="1933441" y="2001918"/>
            <a:ext cx="8325117" cy="4354432"/>
          </a:xfrm>
          <a:prstGeom prst="rect">
            <a:avLst/>
          </a:prstGeom>
        </p:spPr>
      </p:pic>
      <p:sp>
        <p:nvSpPr>
          <p:cNvPr id="12" name="Segnaposto piè di pagina 6">
            <a:extLst>
              <a:ext uri="{FF2B5EF4-FFF2-40B4-BE49-F238E27FC236}">
                <a16:creationId xmlns:a16="http://schemas.microsoft.com/office/drawing/2014/main" id="{01A6CF12-4D47-BA9C-99F7-39D55948B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5519" y="6356350"/>
            <a:ext cx="7680960" cy="365125"/>
          </a:xfrm>
        </p:spPr>
        <p:txBody>
          <a:bodyPr/>
          <a:lstStyle/>
          <a:p>
            <a:r>
              <a:rPr lang="it-IT" dirty="0"/>
              <a:t>Corso di Studi: Scienze e Gestione della Natura - Federico Zucchini - Materia: Telerilevamento geo-ecologico</a:t>
            </a:r>
          </a:p>
        </p:txBody>
      </p:sp>
    </p:spTree>
    <p:extLst>
      <p:ext uri="{BB962C8B-B14F-4D97-AF65-F5344CB8AC3E}">
        <p14:creationId xmlns:p14="http://schemas.microsoft.com/office/powerpoint/2010/main" val="3195681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2E27F-0779-8D87-AA73-88F89FE1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2161"/>
            <a:ext cx="10515600" cy="7106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b="1" dirty="0"/>
              <a:t>Analisi dei dati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475CB29-90B2-0957-CFF1-DF0458573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C6BA-D942-43B5-BC75-EEC4C32A6328}" type="slidenum">
              <a:rPr lang="it-IT" smtClean="0"/>
              <a:t>19</a:t>
            </a:fld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7779766-8580-DAC0-22DE-536CD975F9A9}"/>
              </a:ext>
            </a:extLst>
          </p:cNvPr>
          <p:cNvSpPr txBox="1"/>
          <p:nvPr/>
        </p:nvSpPr>
        <p:spPr>
          <a:xfrm>
            <a:off x="838200" y="1162801"/>
            <a:ext cx="105156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Considerazione confronto grafici </a:t>
            </a:r>
            <a:r>
              <a:rPr lang="it-IT" sz="2800" dirty="0" err="1">
                <a:highlight>
                  <a:srgbClr val="FFFFFF"/>
                </a:highlight>
                <a:latin typeface="Aptos" panose="020B0004020202020204" pitchFamily="34" charset="0"/>
              </a:rPr>
              <a:t>GGPlot</a:t>
            </a:r>
            <a:endParaRPr lang="it-IT" sz="2800" dirty="0"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Dal 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primo grafico 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appare chiaro come ci sia una grande abbondanza di </a:t>
            </a:r>
            <a:r>
              <a:rPr lang="it-IT" sz="2800" b="1" dirty="0">
                <a:solidFill>
                  <a:schemeClr val="accent6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foresta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, una buona componente di </a:t>
            </a:r>
            <a:r>
              <a:rPr lang="it-IT" sz="2800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prato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 e una limitata presenza di </a:t>
            </a:r>
            <a:r>
              <a:rPr lang="it-IT" sz="2800" b="1" dirty="0">
                <a:solidFill>
                  <a:srgbClr val="FFC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suolo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 nudo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Il 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secondo grafico 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(quello relativo ad un anno dopo Vaia, 2019) mostra un lieve aumento di </a:t>
            </a:r>
            <a:r>
              <a:rPr lang="it-IT" sz="2800" b="1" dirty="0">
                <a:solidFill>
                  <a:schemeClr val="accent6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foresta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 (sorprendente), un grande aumento della copertura a </a:t>
            </a:r>
            <a:r>
              <a:rPr lang="it-IT" sz="2800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prato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 e addirittura un calo del </a:t>
            </a:r>
            <a:r>
              <a:rPr lang="it-IT" sz="2800" b="1" dirty="0">
                <a:solidFill>
                  <a:srgbClr val="FFC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suolo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 nudo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Il 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terzo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 e 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ultimo grafico 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mostra come la </a:t>
            </a:r>
            <a:r>
              <a:rPr lang="it-IT" sz="2800" b="1" dirty="0">
                <a:solidFill>
                  <a:schemeClr val="accent6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foresta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 sembra essere più rigogliosa rispetto a prima dell’avvento di Vaia, il </a:t>
            </a:r>
            <a:r>
              <a:rPr lang="it-IT" sz="2800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prato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 è calato enormemente e il </a:t>
            </a:r>
            <a:r>
              <a:rPr lang="it-IT" sz="2800" b="1" dirty="0">
                <a:solidFill>
                  <a:srgbClr val="FFC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suolo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 è aumentato tantissimo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3DD1C58F-9BD1-9ADF-2B45-54989B9D7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5519" y="6356350"/>
            <a:ext cx="7680960" cy="365125"/>
          </a:xfrm>
        </p:spPr>
        <p:txBody>
          <a:bodyPr/>
          <a:lstStyle/>
          <a:p>
            <a:r>
              <a:rPr lang="it-IT" dirty="0"/>
              <a:t>Corso di Studi: Scienze e Gestione della Natura - Federico Zucchini - Materia: Telerilevamento geo-ecologico</a:t>
            </a:r>
          </a:p>
        </p:txBody>
      </p:sp>
    </p:spTree>
    <p:extLst>
      <p:ext uri="{BB962C8B-B14F-4D97-AF65-F5344CB8AC3E}">
        <p14:creationId xmlns:p14="http://schemas.microsoft.com/office/powerpoint/2010/main" val="1362470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0F3C80B-E480-28CF-7441-6F3D23AAB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8795"/>
            <a:ext cx="10515600" cy="58975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b="1" dirty="0"/>
              <a:t>Indice</a:t>
            </a:r>
            <a:r>
              <a:rPr lang="it-IT" dirty="0"/>
              <a:t>:</a:t>
            </a:r>
            <a:endParaRPr lang="it-IT" sz="500" dirty="0"/>
          </a:p>
          <a:p>
            <a:r>
              <a:rPr lang="it-IT" b="1" dirty="0"/>
              <a:t>Introduzione</a:t>
            </a:r>
            <a:r>
              <a:rPr lang="it-IT" dirty="0"/>
              <a:t>: La Tempesta Vaia</a:t>
            </a:r>
          </a:p>
          <a:p>
            <a:pPr marL="0" indent="0">
              <a:buNone/>
            </a:pPr>
            <a:endParaRPr lang="it-IT" sz="500" dirty="0"/>
          </a:p>
          <a:p>
            <a:r>
              <a:rPr lang="it-IT" b="1" dirty="0"/>
              <a:t>Area di Studio</a:t>
            </a:r>
          </a:p>
          <a:p>
            <a:pPr marL="0" indent="0">
              <a:buNone/>
            </a:pPr>
            <a:endParaRPr lang="it-IT" sz="500" dirty="0"/>
          </a:p>
          <a:p>
            <a:r>
              <a:rPr lang="it-IT" b="1" dirty="0"/>
              <a:t>Scopo del progetto</a:t>
            </a:r>
          </a:p>
          <a:p>
            <a:pPr marL="0" indent="0">
              <a:buNone/>
            </a:pPr>
            <a:endParaRPr lang="it-IT" sz="500" b="1" dirty="0"/>
          </a:p>
          <a:p>
            <a:r>
              <a:rPr lang="it-IT" b="1" dirty="0"/>
              <a:t>Pacchetti impiegati</a:t>
            </a:r>
          </a:p>
          <a:p>
            <a:pPr marL="0" indent="0">
              <a:buNone/>
            </a:pPr>
            <a:endParaRPr lang="it-IT" sz="500" b="1" dirty="0"/>
          </a:p>
          <a:p>
            <a:r>
              <a:rPr lang="it-IT" b="1" dirty="0"/>
              <a:t>Analisi dei Dati</a:t>
            </a:r>
          </a:p>
          <a:p>
            <a:pPr marL="0" indent="0">
              <a:buNone/>
            </a:pPr>
            <a:endParaRPr lang="it-IT" sz="500" b="1" dirty="0"/>
          </a:p>
          <a:p>
            <a:r>
              <a:rPr lang="it-IT" b="1" dirty="0"/>
              <a:t>Considerazioni e Proposte</a:t>
            </a:r>
          </a:p>
          <a:p>
            <a:pPr marL="0" indent="0">
              <a:buNone/>
            </a:pPr>
            <a:endParaRPr lang="it-IT" sz="500" b="1" dirty="0"/>
          </a:p>
          <a:p>
            <a:r>
              <a:rPr lang="it-IT" b="1" dirty="0"/>
              <a:t>Panoramica danni</a:t>
            </a:r>
          </a:p>
          <a:p>
            <a:pPr marL="0" indent="0">
              <a:buNone/>
            </a:pPr>
            <a:endParaRPr lang="it-IT" sz="500" b="1" dirty="0"/>
          </a:p>
          <a:p>
            <a:r>
              <a:rPr lang="it-IT" b="1" dirty="0"/>
              <a:t>Conclusione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D8361D0-1A7A-C0EC-6395-EF84AF3E5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C6BA-D942-43B5-BC75-EEC4C32A6328}" type="slidenum">
              <a:rPr lang="it-IT" smtClean="0"/>
              <a:t>2</a:t>
            </a:fld>
            <a:endParaRPr lang="it-IT" dirty="0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3DA57263-76B4-3DB5-28B6-FD101658C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5519" y="6356350"/>
            <a:ext cx="7680960" cy="365125"/>
          </a:xfrm>
        </p:spPr>
        <p:txBody>
          <a:bodyPr/>
          <a:lstStyle/>
          <a:p>
            <a:r>
              <a:rPr lang="it-IT" dirty="0"/>
              <a:t>Corso di Studi: Scienze e Gestione della Natura - Federico Zucchini - Materia: Telerilevamento geo-ecologico</a:t>
            </a:r>
          </a:p>
        </p:txBody>
      </p:sp>
    </p:spTree>
    <p:extLst>
      <p:ext uri="{BB962C8B-B14F-4D97-AF65-F5344CB8AC3E}">
        <p14:creationId xmlns:p14="http://schemas.microsoft.com/office/powerpoint/2010/main" val="370501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2E27F-0779-8D87-AA73-88F89FE1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2161"/>
            <a:ext cx="10515600" cy="7106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b="1" dirty="0"/>
              <a:t>Analisi dei dati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475CB29-90B2-0957-CFF1-DF0458573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C6BA-D942-43B5-BC75-EEC4C32A6328}" type="slidenum">
              <a:rPr lang="it-IT" smtClean="0"/>
              <a:t>20</a:t>
            </a:fld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7779766-8580-DAC0-22DE-536CD975F9A9}"/>
              </a:ext>
            </a:extLst>
          </p:cNvPr>
          <p:cNvSpPr txBox="1"/>
          <p:nvPr/>
        </p:nvSpPr>
        <p:spPr>
          <a:xfrm>
            <a:off x="838200" y="1162801"/>
            <a:ext cx="105156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Serie Temporali </a:t>
            </a:r>
            <a:r>
              <a:rPr lang="it-IT" sz="2800" dirty="0" err="1">
                <a:highlight>
                  <a:srgbClr val="FFFFFF"/>
                </a:highlight>
                <a:latin typeface="Aptos" panose="020B0004020202020204" pitchFamily="34" charset="0"/>
              </a:rPr>
              <a:t>aka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 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Time Series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A cosa servono:  </a:t>
            </a:r>
            <a:r>
              <a:rPr lang="it-IT" sz="2800" u="sng" dirty="0">
                <a:highlight>
                  <a:srgbClr val="FFFFFF"/>
                </a:highlight>
                <a:latin typeface="Aptos" panose="020B0004020202020204" pitchFamily="34" charset="0"/>
              </a:rPr>
              <a:t>Visualizzare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 la </a:t>
            </a:r>
            <a:r>
              <a:rPr lang="it-IT" sz="2800" u="sng" dirty="0">
                <a:highlight>
                  <a:srgbClr val="FFFFFF"/>
                </a:highlight>
                <a:latin typeface="Aptos" panose="020B0004020202020204" pitchFamily="34" charset="0"/>
              </a:rPr>
              <a:t>differenza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 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pixel per pixel </a:t>
            </a:r>
            <a:r>
              <a:rPr lang="it-IT" sz="2800" u="sng" dirty="0">
                <a:highlight>
                  <a:srgbClr val="FFFFFF"/>
                </a:highlight>
                <a:latin typeface="Aptos" panose="020B0004020202020204" pitchFamily="34" charset="0"/>
              </a:rPr>
              <a:t>fra 2 immagini 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usando una </a:t>
            </a:r>
            <a:r>
              <a:rPr lang="it-IT" sz="2800" b="1" u="sng" dirty="0">
                <a:highlight>
                  <a:srgbClr val="FFFFFF"/>
                </a:highlight>
                <a:latin typeface="Aptos" panose="020B0004020202020204" pitchFamily="34" charset="0"/>
              </a:rPr>
              <a:t>palette di colori 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per </a:t>
            </a:r>
            <a:r>
              <a:rPr lang="it-IT" sz="2800" u="sng" dirty="0">
                <a:highlight>
                  <a:srgbClr val="FFFFFF"/>
                </a:highlight>
                <a:latin typeface="Aptos" panose="020B0004020202020204" pitchFamily="34" charset="0"/>
              </a:rPr>
              <a:t>evidenziare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 le 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variazioni 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in termini di </a:t>
            </a:r>
            <a:r>
              <a:rPr lang="it-IT" sz="2800" u="sng" dirty="0">
                <a:highlight>
                  <a:srgbClr val="FFFFFF"/>
                </a:highlight>
                <a:latin typeface="Aptos" panose="020B0004020202020204" pitchFamily="34" charset="0"/>
              </a:rPr>
              <a:t>intensità dei pixel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Come si fa: 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Calcolo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 la 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differenza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 tra le immagini della 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banda del </a:t>
            </a:r>
            <a:r>
              <a:rPr lang="it-IT" sz="2800" b="1" dirty="0" err="1">
                <a:solidFill>
                  <a:srgbClr val="C00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Nir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. </a:t>
            </a: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3679F7F1-7F3A-3C5A-7B6D-8B22853ED22D}"/>
              </a:ext>
            </a:extLst>
          </p:cNvPr>
          <p:cNvGrpSpPr/>
          <p:nvPr/>
        </p:nvGrpSpPr>
        <p:grpSpPr>
          <a:xfrm>
            <a:off x="838200" y="3840457"/>
            <a:ext cx="10364340" cy="2721115"/>
            <a:chOff x="838200" y="3840457"/>
            <a:chExt cx="10364340" cy="2721115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814B6C98-046C-B134-5BCE-0846AD58AC35}"/>
                </a:ext>
              </a:extLst>
            </p:cNvPr>
            <p:cNvSpPr txBox="1"/>
            <p:nvPr/>
          </p:nvSpPr>
          <p:spPr>
            <a:xfrm>
              <a:off x="838200" y="3845893"/>
              <a:ext cx="4266063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400" dirty="0">
                  <a:highlight>
                    <a:srgbClr val="FFFFFF"/>
                  </a:highlight>
                  <a:latin typeface="Aptos" panose="020B0004020202020204" pitchFamily="34" charset="0"/>
                </a:rPr>
                <a:t>Es. codice impostazione della classe</a:t>
              </a:r>
            </a:p>
            <a:p>
              <a:endParaRPr lang="it-IT" sz="1400" dirty="0">
                <a:highlight>
                  <a:srgbClr val="FFFFFF"/>
                </a:highlight>
                <a:latin typeface="Aptos" panose="020B0004020202020204" pitchFamily="34" charset="0"/>
              </a:endParaRPr>
            </a:p>
            <a:p>
              <a:r>
                <a:rPr lang="pt-BR" sz="1400" b="1" dirty="0">
                  <a:highlight>
                    <a:srgbClr val="FFFFFF"/>
                  </a:highlight>
                  <a:latin typeface="Aptos" panose="020B0004020202020204" pitchFamily="34" charset="0"/>
                </a:rPr>
                <a:t>diffnir1719&lt;-VaiaCadore17[[4]] - VaiaCadore19[[4]]</a:t>
              </a:r>
            </a:p>
            <a:p>
              <a:r>
                <a:rPr lang="it-IT" sz="1400" b="1" dirty="0">
                  <a:highlight>
                    <a:srgbClr val="FFFFFF"/>
                  </a:highlight>
                  <a:latin typeface="Aptos" panose="020B0004020202020204" pitchFamily="34" charset="0"/>
                </a:rPr>
                <a:t>diffnir1922&lt;-VaiaCadore19[[4]] - VaiaCadore22[[4]]</a:t>
              </a:r>
            </a:p>
            <a:p>
              <a:r>
                <a:rPr lang="it-IT" sz="1400" b="1" dirty="0">
                  <a:highlight>
                    <a:srgbClr val="FFFFFF"/>
                  </a:highlight>
                  <a:latin typeface="Aptos" panose="020B0004020202020204" pitchFamily="34" charset="0"/>
                </a:rPr>
                <a:t>diffnir1722&lt;-VaiaCadore17[[4]] - VaiaCadore22[[4]]</a:t>
              </a: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3D63B2F5-8F70-BDD7-B82A-24E5FACEED75}"/>
                </a:ext>
              </a:extLst>
            </p:cNvPr>
            <p:cNvSpPr txBox="1"/>
            <p:nvPr/>
          </p:nvSpPr>
          <p:spPr>
            <a:xfrm>
              <a:off x="838200" y="5176577"/>
              <a:ext cx="6728346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400" dirty="0">
                  <a:highlight>
                    <a:srgbClr val="FFFFFF"/>
                  </a:highlight>
                  <a:latin typeface="Aptos" panose="020B0004020202020204" pitchFamily="34" charset="0"/>
                </a:rPr>
                <a:t>Es. codice impostazione palette di colori da impiegare</a:t>
              </a:r>
            </a:p>
            <a:p>
              <a:r>
                <a:rPr lang="it-IT" sz="1400" dirty="0">
                  <a:highlight>
                    <a:srgbClr val="FFFFFF"/>
                  </a:highlight>
                  <a:latin typeface="Aptos" panose="020B0004020202020204" pitchFamily="34" charset="0"/>
                </a:rPr>
                <a:t>per la rappresentazione grafica con palette per </a:t>
              </a:r>
              <a:r>
                <a:rPr lang="it-IT" sz="1400" dirty="0" err="1">
                  <a:highlight>
                    <a:srgbClr val="FFFFFF"/>
                  </a:highlight>
                  <a:latin typeface="Aptos" panose="020B0004020202020204" pitchFamily="34" charset="0"/>
                </a:rPr>
                <a:t>normovista</a:t>
              </a:r>
              <a:r>
                <a:rPr lang="it-IT" sz="1400" dirty="0">
                  <a:highlight>
                    <a:srgbClr val="FFFFFF"/>
                  </a:highlight>
                  <a:latin typeface="Aptos" panose="020B0004020202020204" pitchFamily="34" charset="0"/>
                </a:rPr>
                <a:t> e per daltonici</a:t>
              </a:r>
            </a:p>
            <a:p>
              <a:endParaRPr lang="it-IT" sz="1400" dirty="0">
                <a:highlight>
                  <a:srgbClr val="FFFFFF"/>
                </a:highlight>
                <a:latin typeface="Aptos" panose="020B0004020202020204" pitchFamily="34" charset="0"/>
              </a:endParaRPr>
            </a:p>
            <a:p>
              <a:r>
                <a:rPr lang="en-US" sz="1400" b="1" dirty="0"/>
                <a:t>clblu&lt;-</a:t>
              </a:r>
              <a:r>
                <a:rPr lang="en-US" sz="1400" b="1" dirty="0" err="1"/>
                <a:t>colorRampPalette</a:t>
              </a:r>
              <a:r>
                <a:rPr lang="en-US" sz="1400" b="1" dirty="0"/>
                <a:t>(c("</a:t>
              </a:r>
              <a:r>
                <a:rPr lang="en-US" sz="1400" b="1" dirty="0" err="1"/>
                <a:t>blue","white</a:t>
              </a:r>
              <a:r>
                <a:rPr lang="en-US" sz="1400" b="1" dirty="0"/>
                <a:t>", "red")) (100) 	</a:t>
              </a:r>
              <a:r>
                <a:rPr lang="en-US" sz="1400" dirty="0"/>
                <a:t>[palette </a:t>
              </a:r>
              <a:r>
                <a:rPr lang="en-US" sz="1400" dirty="0" err="1"/>
                <a:t>normovista</a:t>
              </a:r>
              <a:r>
                <a:rPr lang="en-US" sz="1400" dirty="0"/>
                <a:t>]</a:t>
              </a:r>
            </a:p>
            <a:p>
              <a:r>
                <a:rPr lang="fr-FR" sz="1400" b="1" dirty="0" err="1">
                  <a:highlight>
                    <a:srgbClr val="FFFFFF"/>
                  </a:highlight>
                  <a:latin typeface="Aptos" panose="020B0004020202020204" pitchFamily="34" charset="0"/>
                </a:rPr>
                <a:t>cividis</a:t>
              </a:r>
              <a:r>
                <a:rPr lang="fr-FR" sz="1400" b="1" dirty="0">
                  <a:highlight>
                    <a:srgbClr val="FFFFFF"/>
                  </a:highlight>
                  <a:latin typeface="Aptos" panose="020B0004020202020204" pitchFamily="34" charset="0"/>
                </a:rPr>
                <a:t>&lt;-</a:t>
              </a:r>
              <a:r>
                <a:rPr lang="fr-FR" sz="1400" b="1" dirty="0" err="1">
                  <a:highlight>
                    <a:srgbClr val="FFFFFF"/>
                  </a:highlight>
                  <a:latin typeface="Aptos" panose="020B0004020202020204" pitchFamily="34" charset="0"/>
                </a:rPr>
                <a:t>colorRampPalette</a:t>
              </a:r>
              <a:r>
                <a:rPr lang="fr-FR" sz="1400" b="1" dirty="0">
                  <a:highlight>
                    <a:srgbClr val="FFFFFF"/>
                  </a:highlight>
                  <a:latin typeface="Aptos" panose="020B0004020202020204" pitchFamily="34" charset="0"/>
                </a:rPr>
                <a:t>(viridis::</a:t>
              </a:r>
              <a:r>
                <a:rPr lang="fr-FR" sz="1400" b="1" dirty="0" err="1">
                  <a:highlight>
                    <a:srgbClr val="FFFFFF"/>
                  </a:highlight>
                  <a:latin typeface="Aptos" panose="020B0004020202020204" pitchFamily="34" charset="0"/>
                </a:rPr>
                <a:t>cividis</a:t>
              </a:r>
              <a:r>
                <a:rPr lang="fr-FR" sz="1400" b="1" dirty="0">
                  <a:highlight>
                    <a:srgbClr val="FFFFFF"/>
                  </a:highlight>
                  <a:latin typeface="Aptos" panose="020B0004020202020204" pitchFamily="34" charset="0"/>
                </a:rPr>
                <a:t>(100))(100) 	</a:t>
              </a:r>
              <a:r>
                <a:rPr lang="en-US" sz="1400" dirty="0"/>
                <a:t>[palette </a:t>
              </a:r>
              <a:r>
                <a:rPr lang="en-US" sz="1400" dirty="0" err="1"/>
                <a:t>daltonica</a:t>
              </a:r>
              <a:r>
                <a:rPr lang="en-US" sz="1400" dirty="0"/>
                <a:t>]</a:t>
              </a:r>
            </a:p>
            <a:p>
              <a:endParaRPr lang="it-IT" sz="1400" b="1" dirty="0">
                <a:highlight>
                  <a:srgbClr val="FFFFFF"/>
                </a:highlight>
                <a:latin typeface="Aptos" panose="020B0004020202020204" pitchFamily="34" charset="0"/>
              </a:endParaRP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AA95E4FE-5F66-6782-6C02-A85713609C5E}"/>
                </a:ext>
              </a:extLst>
            </p:cNvPr>
            <p:cNvSpPr txBox="1"/>
            <p:nvPr/>
          </p:nvSpPr>
          <p:spPr>
            <a:xfrm>
              <a:off x="7087739" y="3840457"/>
              <a:ext cx="4114801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400" dirty="0">
                  <a:highlight>
                    <a:srgbClr val="FFFFFF"/>
                  </a:highlight>
                  <a:latin typeface="Aptos" panose="020B0004020202020204" pitchFamily="34" charset="0"/>
                </a:rPr>
                <a:t>Es. codice rappresentazione grafica </a:t>
              </a:r>
              <a:r>
                <a:rPr lang="it-IT" sz="1400" dirty="0" err="1">
                  <a:highlight>
                    <a:srgbClr val="FFFFFF"/>
                  </a:highlight>
                  <a:latin typeface="Aptos" panose="020B0004020202020204" pitchFamily="34" charset="0"/>
                </a:rPr>
                <a:t>normovista</a:t>
              </a:r>
              <a:endParaRPr lang="it-IT" sz="1400" dirty="0">
                <a:highlight>
                  <a:srgbClr val="FFFFFF"/>
                </a:highlight>
                <a:latin typeface="Aptos" panose="020B0004020202020204" pitchFamily="34" charset="0"/>
              </a:endParaRPr>
            </a:p>
            <a:p>
              <a:endParaRPr lang="it-IT" sz="1400" dirty="0">
                <a:highlight>
                  <a:srgbClr val="FFFFFF"/>
                </a:highlight>
                <a:latin typeface="Aptos" panose="020B0004020202020204" pitchFamily="34" charset="0"/>
              </a:endParaRPr>
            </a:p>
            <a:p>
              <a:r>
                <a:rPr lang="it-IT" sz="1400" b="1" dirty="0">
                  <a:highlight>
                    <a:srgbClr val="FFFFFF"/>
                  </a:highlight>
                  <a:latin typeface="Aptos" panose="020B0004020202020204" pitchFamily="34" charset="0"/>
                </a:rPr>
                <a:t>plot(diffnir1719, col=</a:t>
              </a:r>
              <a:r>
                <a:rPr lang="it-IT" sz="1400" b="1" dirty="0" err="1">
                  <a:highlight>
                    <a:srgbClr val="FFFFFF"/>
                  </a:highlight>
                  <a:latin typeface="Aptos" panose="020B0004020202020204" pitchFamily="34" charset="0"/>
                </a:rPr>
                <a:t>clblu</a:t>
              </a:r>
              <a:r>
                <a:rPr lang="it-IT" sz="1400" b="1" dirty="0">
                  <a:highlight>
                    <a:srgbClr val="FFFFFF"/>
                  </a:highlight>
                  <a:latin typeface="Aptos" panose="020B0004020202020204" pitchFamily="34" charset="0"/>
                </a:rPr>
                <a:t>)</a:t>
              </a:r>
            </a:p>
            <a:p>
              <a:r>
                <a:rPr lang="it-IT" sz="1400" b="1" dirty="0">
                  <a:highlight>
                    <a:srgbClr val="FFFFFF"/>
                  </a:highlight>
                  <a:latin typeface="Aptos" panose="020B0004020202020204" pitchFamily="34" charset="0"/>
                </a:rPr>
                <a:t>plot(diffnir1922, col=</a:t>
              </a:r>
              <a:r>
                <a:rPr lang="it-IT" sz="1400" b="1" dirty="0" err="1">
                  <a:highlight>
                    <a:srgbClr val="FFFFFF"/>
                  </a:highlight>
                  <a:latin typeface="Aptos" panose="020B0004020202020204" pitchFamily="34" charset="0"/>
                </a:rPr>
                <a:t>clblu</a:t>
              </a:r>
              <a:r>
                <a:rPr lang="it-IT" sz="1400" b="1" dirty="0">
                  <a:highlight>
                    <a:srgbClr val="FFFFFF"/>
                  </a:highlight>
                  <a:latin typeface="Aptos" panose="020B0004020202020204" pitchFamily="34" charset="0"/>
                </a:rPr>
                <a:t>)</a:t>
              </a:r>
            </a:p>
            <a:p>
              <a:r>
                <a:rPr lang="it-IT" sz="1400" b="1" dirty="0">
                  <a:highlight>
                    <a:srgbClr val="FFFFFF"/>
                  </a:highlight>
                  <a:latin typeface="Aptos" panose="020B0004020202020204" pitchFamily="34" charset="0"/>
                </a:rPr>
                <a:t>plot(diffnir1722, col=</a:t>
              </a:r>
              <a:r>
                <a:rPr lang="it-IT" sz="1400" b="1" dirty="0" err="1">
                  <a:highlight>
                    <a:srgbClr val="FFFFFF"/>
                  </a:highlight>
                  <a:latin typeface="Aptos" panose="020B0004020202020204" pitchFamily="34" charset="0"/>
                </a:rPr>
                <a:t>clblu</a:t>
              </a:r>
              <a:r>
                <a:rPr lang="it-IT" sz="1400" b="1" dirty="0">
                  <a:highlight>
                    <a:srgbClr val="FFFFFF"/>
                  </a:highlight>
                  <a:latin typeface="Aptos" panose="020B0004020202020204" pitchFamily="34" charset="0"/>
                </a:rPr>
                <a:t>) </a:t>
              </a:r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2F9E7EDE-3573-31C1-B4B2-50C5F8125687}"/>
                </a:ext>
              </a:extLst>
            </p:cNvPr>
            <p:cNvSpPr txBox="1"/>
            <p:nvPr/>
          </p:nvSpPr>
          <p:spPr>
            <a:xfrm>
              <a:off x="7087739" y="5171141"/>
              <a:ext cx="4114801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400" dirty="0">
                  <a:highlight>
                    <a:srgbClr val="FFFFFF"/>
                  </a:highlight>
                  <a:latin typeface="Aptos" panose="020B0004020202020204" pitchFamily="34" charset="0"/>
                </a:rPr>
                <a:t>Es. codice rappresentazione grafica daltonici</a:t>
              </a:r>
            </a:p>
            <a:p>
              <a:endParaRPr lang="it-IT" sz="1400" dirty="0">
                <a:highlight>
                  <a:srgbClr val="FFFFFF"/>
                </a:highlight>
                <a:latin typeface="Aptos" panose="020B0004020202020204" pitchFamily="34" charset="0"/>
              </a:endParaRPr>
            </a:p>
            <a:p>
              <a:r>
                <a:rPr lang="it-IT" sz="1400" b="1" dirty="0">
                  <a:highlight>
                    <a:srgbClr val="FFFFFF"/>
                  </a:highlight>
                  <a:latin typeface="Aptos" panose="020B0004020202020204" pitchFamily="34" charset="0"/>
                </a:rPr>
                <a:t>plot(diffnir1719, col=</a:t>
              </a:r>
              <a:r>
                <a:rPr lang="it-IT" sz="1400" b="1" dirty="0" err="1">
                  <a:highlight>
                    <a:srgbClr val="FFFFFF"/>
                  </a:highlight>
                  <a:latin typeface="Aptos" panose="020B0004020202020204" pitchFamily="34" charset="0"/>
                </a:rPr>
                <a:t>cividis</a:t>
              </a:r>
              <a:r>
                <a:rPr lang="it-IT" sz="1400" b="1" dirty="0">
                  <a:highlight>
                    <a:srgbClr val="FFFFFF"/>
                  </a:highlight>
                  <a:latin typeface="Aptos" panose="020B0004020202020204" pitchFamily="34" charset="0"/>
                </a:rPr>
                <a:t>)</a:t>
              </a:r>
            </a:p>
            <a:p>
              <a:r>
                <a:rPr lang="it-IT" sz="1400" b="1" dirty="0">
                  <a:highlight>
                    <a:srgbClr val="FFFFFF"/>
                  </a:highlight>
                  <a:latin typeface="Aptos" panose="020B0004020202020204" pitchFamily="34" charset="0"/>
                </a:rPr>
                <a:t>plot(diffnir1922, col=</a:t>
              </a:r>
              <a:r>
                <a:rPr lang="it-IT" sz="1400" b="1" dirty="0" err="1">
                  <a:highlight>
                    <a:srgbClr val="FFFFFF"/>
                  </a:highlight>
                  <a:latin typeface="Aptos" panose="020B0004020202020204" pitchFamily="34" charset="0"/>
                </a:rPr>
                <a:t>cividis</a:t>
              </a:r>
              <a:r>
                <a:rPr lang="it-IT" sz="1400" b="1" dirty="0">
                  <a:highlight>
                    <a:srgbClr val="FFFFFF"/>
                  </a:highlight>
                  <a:latin typeface="Aptos" panose="020B0004020202020204" pitchFamily="34" charset="0"/>
                </a:rPr>
                <a:t>)</a:t>
              </a:r>
            </a:p>
            <a:p>
              <a:r>
                <a:rPr lang="it-IT" sz="1400" b="1" dirty="0">
                  <a:highlight>
                    <a:srgbClr val="FFFFFF"/>
                  </a:highlight>
                  <a:latin typeface="Aptos" panose="020B0004020202020204" pitchFamily="34" charset="0"/>
                </a:rPr>
                <a:t>plot(diffnir1722, col=</a:t>
              </a:r>
              <a:r>
                <a:rPr lang="it-IT" sz="1400" b="1" dirty="0" err="1">
                  <a:highlight>
                    <a:srgbClr val="FFFFFF"/>
                  </a:highlight>
                  <a:latin typeface="Aptos" panose="020B0004020202020204" pitchFamily="34" charset="0"/>
                </a:rPr>
                <a:t>cividis</a:t>
              </a:r>
              <a:r>
                <a:rPr lang="it-IT" sz="1400" b="1" dirty="0">
                  <a:highlight>
                    <a:srgbClr val="FFFFFF"/>
                  </a:highlight>
                  <a:latin typeface="Aptos" panose="020B0004020202020204" pitchFamily="34" charset="0"/>
                </a:rPr>
                <a:t>)</a:t>
              </a:r>
            </a:p>
          </p:txBody>
        </p:sp>
      </p:grpSp>
      <p:sp>
        <p:nvSpPr>
          <p:cNvPr id="15" name="Segnaposto piè di pagina 6">
            <a:extLst>
              <a:ext uri="{FF2B5EF4-FFF2-40B4-BE49-F238E27FC236}">
                <a16:creationId xmlns:a16="http://schemas.microsoft.com/office/drawing/2014/main" id="{1ED68146-73AE-268A-15A4-2AC1AF3B0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5519" y="6356350"/>
            <a:ext cx="7680960" cy="365125"/>
          </a:xfrm>
        </p:spPr>
        <p:txBody>
          <a:bodyPr/>
          <a:lstStyle/>
          <a:p>
            <a:r>
              <a:rPr lang="it-IT" dirty="0"/>
              <a:t>Corso di Studi: Scienze e Gestione della Natura - Federico Zucchini - Materia: Telerilevamento geo-ecologico</a:t>
            </a:r>
          </a:p>
        </p:txBody>
      </p:sp>
    </p:spTree>
    <p:extLst>
      <p:ext uri="{BB962C8B-B14F-4D97-AF65-F5344CB8AC3E}">
        <p14:creationId xmlns:p14="http://schemas.microsoft.com/office/powerpoint/2010/main" val="1972395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2E27F-0779-8D87-AA73-88F89FE1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8550"/>
            <a:ext cx="10515600" cy="710640"/>
          </a:xfrm>
        </p:spPr>
        <p:txBody>
          <a:bodyPr>
            <a:normAutofit/>
          </a:bodyPr>
          <a:lstStyle/>
          <a:p>
            <a:r>
              <a:rPr lang="it-IT" b="1" dirty="0"/>
              <a:t>Analisi dei dati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475CB29-90B2-0957-CFF1-DF0458573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C6BA-D942-43B5-BC75-EEC4C32A6328}" type="slidenum">
              <a:rPr lang="it-IT" smtClean="0"/>
              <a:t>21</a:t>
            </a:fld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7779766-8580-DAC0-22DE-536CD975F9A9}"/>
              </a:ext>
            </a:extLst>
          </p:cNvPr>
          <p:cNvSpPr txBox="1"/>
          <p:nvPr/>
        </p:nvSpPr>
        <p:spPr>
          <a:xfrm>
            <a:off x="838200" y="1329190"/>
            <a:ext cx="1051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Confronto grafici Serie Temporali </a:t>
            </a:r>
            <a:r>
              <a:rPr lang="it-IT" sz="2800" b="1" dirty="0" err="1">
                <a:highlight>
                  <a:srgbClr val="FFFFFF"/>
                </a:highlight>
                <a:latin typeface="Aptos" panose="020B0004020202020204" pitchFamily="34" charset="0"/>
              </a:rPr>
              <a:t>normovista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 e 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daltonici</a:t>
            </a:r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EF9F4B8A-3617-4420-ED1D-9E8B3EC12B6B}"/>
              </a:ext>
            </a:extLst>
          </p:cNvPr>
          <p:cNvGrpSpPr/>
          <p:nvPr/>
        </p:nvGrpSpPr>
        <p:grpSpPr>
          <a:xfrm>
            <a:off x="11413" y="1961187"/>
            <a:ext cx="3976170" cy="4395163"/>
            <a:chOff x="11413" y="1961187"/>
            <a:chExt cx="3976170" cy="4395163"/>
          </a:xfrm>
        </p:grpSpPr>
        <p:pic>
          <p:nvPicPr>
            <p:cNvPr id="7" name="Immagine 6" descr="Immagine che contiene mappa, arte, visualizzazione&#10;&#10;Descrizione generata automaticamente">
              <a:extLst>
                <a:ext uri="{FF2B5EF4-FFF2-40B4-BE49-F238E27FC236}">
                  <a16:creationId xmlns:a16="http://schemas.microsoft.com/office/drawing/2014/main" id="{F5656096-D3AF-E1E4-2B6F-EC0929222F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54" t="30747" r="26138" b="28593"/>
            <a:stretch/>
          </p:blipFill>
          <p:spPr>
            <a:xfrm>
              <a:off x="57901" y="1961187"/>
              <a:ext cx="3929682" cy="1936783"/>
            </a:xfrm>
            <a:prstGeom prst="rect">
              <a:avLst/>
            </a:prstGeom>
          </p:spPr>
        </p:pic>
        <p:pic>
          <p:nvPicPr>
            <p:cNvPr id="15" name="Immagine 14" descr="Immagine che contiene schermata, Rettangolo, mappa, arte&#10;&#10;Descrizione generata automaticamente">
              <a:extLst>
                <a:ext uri="{FF2B5EF4-FFF2-40B4-BE49-F238E27FC236}">
                  <a16:creationId xmlns:a16="http://schemas.microsoft.com/office/drawing/2014/main" id="{DEA1EFC8-1ED3-B2DD-0669-C16EAC08FF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56" t="21096" r="14477" b="17974"/>
            <a:stretch/>
          </p:blipFill>
          <p:spPr>
            <a:xfrm>
              <a:off x="11413" y="4419567"/>
              <a:ext cx="3929682" cy="1936783"/>
            </a:xfrm>
            <a:prstGeom prst="rect">
              <a:avLst/>
            </a:prstGeom>
          </p:spPr>
        </p:pic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DF854D10-0443-B441-BE7E-29233E89BBD5}"/>
              </a:ext>
            </a:extLst>
          </p:cNvPr>
          <p:cNvGrpSpPr/>
          <p:nvPr/>
        </p:nvGrpSpPr>
        <p:grpSpPr>
          <a:xfrm>
            <a:off x="4078833" y="1968447"/>
            <a:ext cx="3961475" cy="4415171"/>
            <a:chOff x="4062936" y="1968447"/>
            <a:chExt cx="3961475" cy="4415171"/>
          </a:xfrm>
        </p:grpSpPr>
        <p:pic>
          <p:nvPicPr>
            <p:cNvPr id="11" name="Immagine 10" descr="Immagine che contiene mappa, schermata, visualizzazione&#10;&#10;Descrizione generata automaticamente">
              <a:extLst>
                <a:ext uri="{FF2B5EF4-FFF2-40B4-BE49-F238E27FC236}">
                  <a16:creationId xmlns:a16="http://schemas.microsoft.com/office/drawing/2014/main" id="{3B8AED9E-166A-3FAA-5C94-F69D741D34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8503" r="23589" b="25821"/>
            <a:stretch/>
          </p:blipFill>
          <p:spPr>
            <a:xfrm>
              <a:off x="4094729" y="1968447"/>
              <a:ext cx="3929682" cy="1967159"/>
            </a:xfrm>
            <a:prstGeom prst="rect">
              <a:avLst/>
            </a:prstGeom>
          </p:spPr>
        </p:pic>
        <p:pic>
          <p:nvPicPr>
            <p:cNvPr id="17" name="Immagine 16" descr="Immagine che contiene mappa, schermata, Rettangolo, arte&#10;&#10;Descrizione generata automaticamente">
              <a:extLst>
                <a:ext uri="{FF2B5EF4-FFF2-40B4-BE49-F238E27FC236}">
                  <a16:creationId xmlns:a16="http://schemas.microsoft.com/office/drawing/2014/main" id="{564EAB00-022F-8DC6-048B-D108A0FC17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97" t="21095" r="15321" b="17975"/>
            <a:stretch/>
          </p:blipFill>
          <p:spPr>
            <a:xfrm>
              <a:off x="4062936" y="4416459"/>
              <a:ext cx="3959345" cy="1967159"/>
            </a:xfrm>
            <a:prstGeom prst="rect">
              <a:avLst/>
            </a:prstGeom>
          </p:spPr>
        </p:pic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D4E6727F-97E4-4DBD-D090-A1C9470F139E}"/>
              </a:ext>
            </a:extLst>
          </p:cNvPr>
          <p:cNvGrpSpPr/>
          <p:nvPr/>
        </p:nvGrpSpPr>
        <p:grpSpPr>
          <a:xfrm>
            <a:off x="8131557" y="1961187"/>
            <a:ext cx="3942246" cy="4414084"/>
            <a:chOff x="8131557" y="1961187"/>
            <a:chExt cx="3942246" cy="4414084"/>
          </a:xfrm>
        </p:grpSpPr>
        <p:pic>
          <p:nvPicPr>
            <p:cNvPr id="13" name="Immagine 12" descr="Immagine che contiene mappa, visualizzazione, testo&#10;&#10;Descrizione generata automaticamente">
              <a:extLst>
                <a:ext uri="{FF2B5EF4-FFF2-40B4-BE49-F238E27FC236}">
                  <a16:creationId xmlns:a16="http://schemas.microsoft.com/office/drawing/2014/main" id="{AE430A87-A1F4-1A3F-7272-4C0FF03AAE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78" t="28701" r="23411" b="25617"/>
            <a:stretch/>
          </p:blipFill>
          <p:spPr>
            <a:xfrm>
              <a:off x="8131557" y="1961187"/>
              <a:ext cx="3929682" cy="1966092"/>
            </a:xfrm>
            <a:prstGeom prst="rect">
              <a:avLst/>
            </a:prstGeom>
          </p:spPr>
        </p:pic>
        <p:pic>
          <p:nvPicPr>
            <p:cNvPr id="19" name="Immagine 18" descr="Immagine che contiene schermata, Rettangolo, mappa, arte&#10;&#10;Descrizione generata automaticamente">
              <a:extLst>
                <a:ext uri="{FF2B5EF4-FFF2-40B4-BE49-F238E27FC236}">
                  <a16:creationId xmlns:a16="http://schemas.microsoft.com/office/drawing/2014/main" id="{EEB51B42-48E1-4C62-1561-48A6923994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01" t="21096" r="15116" b="17974"/>
            <a:stretch/>
          </p:blipFill>
          <p:spPr>
            <a:xfrm>
              <a:off x="8144121" y="4408112"/>
              <a:ext cx="3929682" cy="1967159"/>
            </a:xfrm>
            <a:prstGeom prst="rect">
              <a:avLst/>
            </a:prstGeom>
          </p:spPr>
        </p:pic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EEB9D7D8-2004-C856-47A1-8F3A46490960}"/>
              </a:ext>
            </a:extLst>
          </p:cNvPr>
          <p:cNvGrpSpPr/>
          <p:nvPr/>
        </p:nvGrpSpPr>
        <p:grpSpPr>
          <a:xfrm>
            <a:off x="57901" y="3978690"/>
            <a:ext cx="12085219" cy="353942"/>
            <a:chOff x="381000" y="3773765"/>
            <a:chExt cx="11461376" cy="353942"/>
          </a:xfrm>
        </p:grpSpPr>
        <p:sp>
          <p:nvSpPr>
            <p:cNvPr id="21" name="Freccia a destra 20">
              <a:extLst>
                <a:ext uri="{FF2B5EF4-FFF2-40B4-BE49-F238E27FC236}">
                  <a16:creationId xmlns:a16="http://schemas.microsoft.com/office/drawing/2014/main" id="{31DA0219-8C32-C69B-FF15-7FF056100C2C}"/>
                </a:ext>
              </a:extLst>
            </p:cNvPr>
            <p:cNvSpPr/>
            <p:nvPr/>
          </p:nvSpPr>
          <p:spPr>
            <a:xfrm>
              <a:off x="381000" y="3839948"/>
              <a:ext cx="11461376" cy="206189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05B1F402-C162-DA20-F461-BF5F95B29102}"/>
                </a:ext>
              </a:extLst>
            </p:cNvPr>
            <p:cNvSpPr txBox="1"/>
            <p:nvPr/>
          </p:nvSpPr>
          <p:spPr>
            <a:xfrm>
              <a:off x="1913964" y="3789153"/>
              <a:ext cx="694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/>
                <a:t>2017</a:t>
              </a: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CF86CAF0-F0B0-C5EF-E7D3-F89AB29440E7}"/>
                </a:ext>
              </a:extLst>
            </p:cNvPr>
            <p:cNvSpPr txBox="1"/>
            <p:nvPr/>
          </p:nvSpPr>
          <p:spPr>
            <a:xfrm>
              <a:off x="5764305" y="3773765"/>
              <a:ext cx="694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/>
                <a:t>2019</a:t>
              </a: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01D1A886-C25D-94DB-4442-C580ACD510B2}"/>
                </a:ext>
              </a:extLst>
            </p:cNvPr>
            <p:cNvSpPr txBox="1"/>
            <p:nvPr/>
          </p:nvSpPr>
          <p:spPr>
            <a:xfrm>
              <a:off x="9634817" y="3789006"/>
              <a:ext cx="694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/>
                <a:t>2022</a:t>
              </a:r>
            </a:p>
          </p:txBody>
        </p:sp>
      </p:grpSp>
      <p:sp>
        <p:nvSpPr>
          <p:cNvPr id="29" name="Segnaposto piè di pagina 6">
            <a:extLst>
              <a:ext uri="{FF2B5EF4-FFF2-40B4-BE49-F238E27FC236}">
                <a16:creationId xmlns:a16="http://schemas.microsoft.com/office/drawing/2014/main" id="{BD2D3643-47DE-3099-6F41-14B7F586D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5519" y="6356350"/>
            <a:ext cx="7680960" cy="365125"/>
          </a:xfrm>
        </p:spPr>
        <p:txBody>
          <a:bodyPr/>
          <a:lstStyle/>
          <a:p>
            <a:r>
              <a:rPr lang="it-IT" dirty="0"/>
              <a:t>Corso di Studi: Scienze e Gestione della Natura - Federico Zucchini - Materia: Telerilevamento geo-ecologico</a:t>
            </a:r>
          </a:p>
        </p:txBody>
      </p:sp>
    </p:spTree>
    <p:extLst>
      <p:ext uri="{BB962C8B-B14F-4D97-AF65-F5344CB8AC3E}">
        <p14:creationId xmlns:p14="http://schemas.microsoft.com/office/powerpoint/2010/main" val="1961128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2E27F-0779-8D87-AA73-88F89FE1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202"/>
            <a:ext cx="10515600" cy="710640"/>
          </a:xfrm>
        </p:spPr>
        <p:txBody>
          <a:bodyPr>
            <a:normAutofit/>
          </a:bodyPr>
          <a:lstStyle/>
          <a:p>
            <a:r>
              <a:rPr lang="it-IT" b="1" dirty="0"/>
              <a:t>Analisi dei dati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475CB29-90B2-0957-CFF1-DF0458573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C6BA-D942-43B5-BC75-EEC4C32A6328}" type="slidenum">
              <a:rPr lang="it-IT" smtClean="0"/>
              <a:t>22</a:t>
            </a:fld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7779766-8580-DAC0-22DE-536CD975F9A9}"/>
              </a:ext>
            </a:extLst>
          </p:cNvPr>
          <p:cNvSpPr txBox="1"/>
          <p:nvPr/>
        </p:nvSpPr>
        <p:spPr>
          <a:xfrm>
            <a:off x="838200" y="1128550"/>
            <a:ext cx="1051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Calcolo DVI 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e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 NDVI 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e relative 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rappresentazioni grafiche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4C30486-C1EA-0132-5C6A-8E8AE4AB1F32}"/>
              </a:ext>
            </a:extLst>
          </p:cNvPr>
          <p:cNvSpPr txBox="1"/>
          <p:nvPr/>
        </p:nvSpPr>
        <p:spPr>
          <a:xfrm>
            <a:off x="381000" y="1661262"/>
            <a:ext cx="57150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Cos’è 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il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 DVI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: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Indice 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di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 differenza 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di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 vegetazione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Cosa fa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: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it-IT" sz="2800" dirty="0"/>
              <a:t>Sfrutta l'alta capacità di riflettanza del </a:t>
            </a:r>
            <a:r>
              <a:rPr lang="it-IT" sz="2800" dirty="0" err="1"/>
              <a:t>Nir</a:t>
            </a:r>
            <a:r>
              <a:rPr lang="it-IT" sz="2800" dirty="0"/>
              <a:t> e l'alta capacità di assorbimento del red per determinare, attraverso la differenza </a:t>
            </a:r>
            <a:r>
              <a:rPr lang="it-IT" sz="2800" dirty="0" err="1"/>
              <a:t>nir</a:t>
            </a:r>
            <a:r>
              <a:rPr lang="it-IT" sz="2800" dirty="0"/>
              <a:t>-red, la biomassa/densità di vegetazione presente.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46D065B-4B67-4485-04DC-BADCB5A1C968}"/>
              </a:ext>
            </a:extLst>
          </p:cNvPr>
          <p:cNvSpPr txBox="1"/>
          <p:nvPr/>
        </p:nvSpPr>
        <p:spPr>
          <a:xfrm>
            <a:off x="6096000" y="1803457"/>
            <a:ext cx="57150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Cos’è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 l’ 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NDVI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: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Indice Normalizzato 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di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 differenza 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di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 vegetazione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Cosa fa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: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Si calcola con la formula 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NDVI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=(</a:t>
            </a:r>
            <a:r>
              <a:rPr lang="it-IT" sz="2800" b="1" dirty="0" err="1">
                <a:solidFill>
                  <a:srgbClr val="C00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nir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-</a:t>
            </a:r>
            <a:r>
              <a:rPr lang="it-IT" sz="2800" b="1" dirty="0">
                <a:solidFill>
                  <a:srgbClr val="FF0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red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/</a:t>
            </a:r>
            <a:r>
              <a:rPr lang="it-IT" sz="2800" b="1" dirty="0" err="1">
                <a:solidFill>
                  <a:srgbClr val="C00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nir</a:t>
            </a:r>
            <a:r>
              <a:rPr lang="it-IT" sz="2800" b="1" dirty="0" err="1">
                <a:highlight>
                  <a:srgbClr val="FFFFFF"/>
                </a:highlight>
                <a:latin typeface="Aptos" panose="020B0004020202020204" pitchFamily="34" charset="0"/>
              </a:rPr>
              <a:t>+</a:t>
            </a:r>
            <a:r>
              <a:rPr lang="it-IT" sz="2800" b="1" dirty="0" err="1">
                <a:solidFill>
                  <a:srgbClr val="FF0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red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)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Permette di confrontare i valori tra immagini con risoluzione radiometrica diversa.</a:t>
            </a:r>
          </a:p>
        </p:txBody>
      </p:sp>
      <p:sp>
        <p:nvSpPr>
          <p:cNvPr id="14" name="Segnaposto piè di pagina 6">
            <a:extLst>
              <a:ext uri="{FF2B5EF4-FFF2-40B4-BE49-F238E27FC236}">
                <a16:creationId xmlns:a16="http://schemas.microsoft.com/office/drawing/2014/main" id="{F0804B7A-0C4E-6C5E-D4CD-20E6D9027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5519" y="6356350"/>
            <a:ext cx="7680960" cy="365125"/>
          </a:xfrm>
        </p:spPr>
        <p:txBody>
          <a:bodyPr/>
          <a:lstStyle/>
          <a:p>
            <a:r>
              <a:rPr lang="it-IT" dirty="0"/>
              <a:t>Corso di Studi: Scienze e Gestione della Natura - Federico Zucchini - Materia: Telerilevamento geo-ecologico</a:t>
            </a:r>
          </a:p>
        </p:txBody>
      </p:sp>
    </p:spTree>
    <p:extLst>
      <p:ext uri="{BB962C8B-B14F-4D97-AF65-F5344CB8AC3E}">
        <p14:creationId xmlns:p14="http://schemas.microsoft.com/office/powerpoint/2010/main" val="2156333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2E27F-0779-8D87-AA73-88F89FE1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202"/>
            <a:ext cx="10515600" cy="710640"/>
          </a:xfrm>
        </p:spPr>
        <p:txBody>
          <a:bodyPr>
            <a:normAutofit/>
          </a:bodyPr>
          <a:lstStyle/>
          <a:p>
            <a:r>
              <a:rPr lang="it-IT" b="1" dirty="0"/>
              <a:t>Analisi dei dati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475CB29-90B2-0957-CFF1-DF0458573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C6BA-D942-43B5-BC75-EEC4C32A6328}" type="slidenum">
              <a:rPr lang="it-IT" smtClean="0"/>
              <a:t>23</a:t>
            </a:fld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7779766-8580-DAC0-22DE-536CD975F9A9}"/>
              </a:ext>
            </a:extLst>
          </p:cNvPr>
          <p:cNvSpPr txBox="1"/>
          <p:nvPr/>
        </p:nvSpPr>
        <p:spPr>
          <a:xfrm>
            <a:off x="838200" y="1128550"/>
            <a:ext cx="1051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Calcolo DVI</a:t>
            </a:r>
          </a:p>
        </p:txBody>
      </p: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EF67A295-F6D2-4E91-C42B-CB8F47B8E2B3}"/>
              </a:ext>
            </a:extLst>
          </p:cNvPr>
          <p:cNvGrpSpPr/>
          <p:nvPr/>
        </p:nvGrpSpPr>
        <p:grpSpPr>
          <a:xfrm>
            <a:off x="1" y="1712326"/>
            <a:ext cx="12192000" cy="4642697"/>
            <a:chOff x="171009" y="1708603"/>
            <a:chExt cx="12192000" cy="4642697"/>
          </a:xfrm>
        </p:grpSpPr>
        <p:grpSp>
          <p:nvGrpSpPr>
            <p:cNvPr id="27" name="Gruppo 26">
              <a:extLst>
                <a:ext uri="{FF2B5EF4-FFF2-40B4-BE49-F238E27FC236}">
                  <a16:creationId xmlns:a16="http://schemas.microsoft.com/office/drawing/2014/main" id="{0A8FFC6F-15A2-9F74-0E3A-F5F1C78BF22B}"/>
                </a:ext>
              </a:extLst>
            </p:cNvPr>
            <p:cNvGrpSpPr/>
            <p:nvPr/>
          </p:nvGrpSpPr>
          <p:grpSpPr>
            <a:xfrm>
              <a:off x="171009" y="1741755"/>
              <a:ext cx="12192000" cy="4609545"/>
              <a:chOff x="171009" y="1741755"/>
              <a:chExt cx="12192000" cy="4609545"/>
            </a:xfrm>
          </p:grpSpPr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580FFDA-3BF5-3F51-BA7F-9746732A97C6}"/>
                  </a:ext>
                </a:extLst>
              </p:cNvPr>
              <p:cNvSpPr txBox="1"/>
              <p:nvPr/>
            </p:nvSpPr>
            <p:spPr>
              <a:xfrm>
                <a:off x="1009208" y="1741755"/>
                <a:ext cx="4266063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1400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Es. codice calcolo DVI</a:t>
                </a:r>
              </a:p>
              <a:p>
                <a:endParaRPr lang="it-IT" sz="1400" dirty="0">
                  <a:highlight>
                    <a:srgbClr val="FFFFFF"/>
                  </a:highlight>
                  <a:latin typeface="Aptos" panose="020B0004020202020204" pitchFamily="34" charset="0"/>
                </a:endParaRPr>
              </a:p>
              <a:p>
                <a:r>
                  <a:rPr lang="pt-BR" sz="1400" b="1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dvi2017 = VaiaCadore17[[4]] - VaiaCadore17[[1]]</a:t>
                </a:r>
              </a:p>
              <a:p>
                <a:r>
                  <a:rPr lang="pt-BR" sz="1400" b="1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dvi2019 = VaiaCadore19[[4]] - VaiaCadore19[[1]]</a:t>
                </a:r>
              </a:p>
              <a:p>
                <a:r>
                  <a:rPr lang="pt-BR" sz="1400" b="1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dvi2022 = VaiaCadore22[[4]] - VaiaCadore22[[1]]</a:t>
                </a:r>
                <a:endParaRPr lang="it-IT" sz="1400" b="1" dirty="0">
                  <a:highlight>
                    <a:srgbClr val="FFFFFF"/>
                  </a:highlight>
                  <a:latin typeface="Aptos" panose="020B0004020202020204" pitchFamily="34" charset="0"/>
                </a:endParaRPr>
              </a:p>
            </p:txBody>
          </p:sp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0A1A5A6B-9566-FCA9-36A5-DEB641A3B085}"/>
                  </a:ext>
                </a:extLst>
              </p:cNvPr>
              <p:cNvSpPr txBox="1"/>
              <p:nvPr/>
            </p:nvSpPr>
            <p:spPr>
              <a:xfrm>
                <a:off x="1009208" y="5047222"/>
                <a:ext cx="762177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1400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Es. codice impostazione palette di colori per la rappresentazione grafica </a:t>
                </a:r>
                <a:r>
                  <a:rPr lang="it-IT" sz="1400" dirty="0" err="1">
                    <a:highlight>
                      <a:srgbClr val="FFFFFF"/>
                    </a:highlight>
                    <a:latin typeface="Aptos" panose="020B0004020202020204" pitchFamily="34" charset="0"/>
                  </a:rPr>
                  <a:t>normovista</a:t>
                </a:r>
                <a:endParaRPr lang="it-IT" sz="1400" dirty="0">
                  <a:highlight>
                    <a:srgbClr val="FFFFFF"/>
                  </a:highlight>
                  <a:latin typeface="Aptos" panose="020B0004020202020204" pitchFamily="34" charset="0"/>
                </a:endParaRPr>
              </a:p>
              <a:p>
                <a:endParaRPr lang="it-IT" sz="1400" dirty="0">
                  <a:highlight>
                    <a:srgbClr val="FFFFFF"/>
                  </a:highlight>
                  <a:latin typeface="Aptos" panose="020B0004020202020204" pitchFamily="34" charset="0"/>
                </a:endParaRPr>
              </a:p>
              <a:p>
                <a:r>
                  <a:rPr lang="it-IT" sz="1400" b="1" dirty="0" err="1">
                    <a:highlight>
                      <a:srgbClr val="FFFFFF"/>
                    </a:highlight>
                    <a:latin typeface="Aptos" panose="020B0004020202020204" pitchFamily="34" charset="0"/>
                  </a:rPr>
                  <a:t>clyellow</a:t>
                </a:r>
                <a:r>
                  <a:rPr lang="it-IT" sz="1400" b="1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&lt;-</a:t>
                </a:r>
                <a:r>
                  <a:rPr lang="it-IT" sz="1400" b="1" dirty="0" err="1">
                    <a:highlight>
                      <a:srgbClr val="FFFFFF"/>
                    </a:highlight>
                    <a:latin typeface="Aptos" panose="020B0004020202020204" pitchFamily="34" charset="0"/>
                  </a:rPr>
                  <a:t>colorRampPalette</a:t>
                </a:r>
                <a:r>
                  <a:rPr lang="it-IT" sz="1400" b="1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(c("</a:t>
                </a:r>
                <a:r>
                  <a:rPr lang="it-IT" sz="1400" b="1" dirty="0" err="1">
                    <a:highlight>
                      <a:srgbClr val="FFFFFF"/>
                    </a:highlight>
                    <a:latin typeface="Aptos" panose="020B0004020202020204" pitchFamily="34" charset="0"/>
                  </a:rPr>
                  <a:t>darkblue</a:t>
                </a:r>
                <a:r>
                  <a:rPr lang="it-IT" sz="1400" b="1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", "</a:t>
                </a:r>
                <a:r>
                  <a:rPr lang="it-IT" sz="1400" b="1" dirty="0" err="1">
                    <a:highlight>
                      <a:srgbClr val="FFFFFF"/>
                    </a:highlight>
                    <a:latin typeface="Aptos" panose="020B0004020202020204" pitchFamily="34" charset="0"/>
                  </a:rPr>
                  <a:t>yellow</a:t>
                </a:r>
                <a:r>
                  <a:rPr lang="it-IT" sz="1400" b="1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", "red", "black"))(100) </a:t>
                </a:r>
              </a:p>
            </p:txBody>
          </p:sp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64BA999D-FA05-9A2E-3F69-5A571770026A}"/>
                  </a:ext>
                </a:extLst>
              </p:cNvPr>
              <p:cNvSpPr txBox="1"/>
              <p:nvPr/>
            </p:nvSpPr>
            <p:spPr>
              <a:xfrm>
                <a:off x="1009208" y="3106453"/>
                <a:ext cx="6742814" cy="1815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it-IT" sz="2800" dirty="0"/>
                  <a:t>I risultati per ogni anno sono i seguenti:</a:t>
                </a:r>
              </a:p>
              <a:p>
                <a:pPr marL="914400" lvl="1" indent="-457200">
                  <a:buFont typeface="Wingdings" panose="05000000000000000000" pitchFamily="2" charset="2"/>
                  <a:buChar char="Ø"/>
                </a:pPr>
                <a:r>
                  <a:rPr lang="it-IT" sz="2800" dirty="0"/>
                  <a:t>Anno </a:t>
                </a:r>
                <a:r>
                  <a:rPr lang="it-IT" sz="2800" b="1" dirty="0"/>
                  <a:t>2017</a:t>
                </a:r>
                <a:r>
                  <a:rPr lang="it-IT" sz="2800" dirty="0"/>
                  <a:t>: </a:t>
                </a:r>
                <a:r>
                  <a:rPr lang="it-IT" sz="2800" u="sng" dirty="0"/>
                  <a:t>min</a:t>
                </a:r>
                <a:r>
                  <a:rPr lang="it-IT" sz="2800" dirty="0"/>
                  <a:t> </a:t>
                </a:r>
                <a:r>
                  <a:rPr lang="it-IT" sz="2800" b="1" dirty="0">
                    <a:solidFill>
                      <a:srgbClr val="FF0000"/>
                    </a:solidFill>
                  </a:rPr>
                  <a:t>-207</a:t>
                </a:r>
                <a:r>
                  <a:rPr lang="it-IT" sz="2800" dirty="0"/>
                  <a:t>, max </a:t>
                </a:r>
                <a:r>
                  <a:rPr lang="it-IT" sz="2800" b="1" dirty="0">
                    <a:solidFill>
                      <a:srgbClr val="FF0000"/>
                    </a:solidFill>
                  </a:rPr>
                  <a:t>221</a:t>
                </a:r>
                <a:endParaRPr lang="it-IT" sz="2800" dirty="0"/>
              </a:p>
              <a:p>
                <a:pPr marL="914400" lvl="1" indent="-457200">
                  <a:buFont typeface="Wingdings" panose="05000000000000000000" pitchFamily="2" charset="2"/>
                  <a:buChar char="Ø"/>
                </a:pPr>
                <a:r>
                  <a:rPr lang="it-IT" sz="2800" dirty="0"/>
                  <a:t>Anno </a:t>
                </a:r>
                <a:r>
                  <a:rPr lang="it-IT" sz="2800" b="1" dirty="0"/>
                  <a:t>2019</a:t>
                </a:r>
                <a:r>
                  <a:rPr lang="it-IT" sz="2800" dirty="0"/>
                  <a:t>: </a:t>
                </a:r>
                <a:r>
                  <a:rPr lang="it-IT" sz="2800" u="sng" dirty="0"/>
                  <a:t>min</a:t>
                </a:r>
                <a:r>
                  <a:rPr lang="it-IT" sz="2800" dirty="0"/>
                  <a:t> </a:t>
                </a:r>
                <a:r>
                  <a:rPr lang="it-IT" sz="2800" b="1" dirty="0">
                    <a:solidFill>
                      <a:srgbClr val="FF0000"/>
                    </a:solidFill>
                  </a:rPr>
                  <a:t>-206</a:t>
                </a:r>
                <a:r>
                  <a:rPr lang="it-IT" sz="2800" dirty="0"/>
                  <a:t>, max </a:t>
                </a:r>
                <a:r>
                  <a:rPr lang="it-IT" sz="2800" b="1" dirty="0">
                    <a:solidFill>
                      <a:srgbClr val="FF0000"/>
                    </a:solidFill>
                  </a:rPr>
                  <a:t>228</a:t>
                </a:r>
              </a:p>
              <a:p>
                <a:pPr marL="914400" lvl="1" indent="-457200">
                  <a:buFont typeface="Wingdings" panose="05000000000000000000" pitchFamily="2" charset="2"/>
                  <a:buChar char="Ø"/>
                </a:pPr>
                <a:r>
                  <a:rPr lang="it-IT" sz="2800" dirty="0"/>
                  <a:t>Anno </a:t>
                </a:r>
                <a:r>
                  <a:rPr lang="it-IT" sz="2800" b="1" dirty="0"/>
                  <a:t>2022</a:t>
                </a:r>
                <a:r>
                  <a:rPr lang="it-IT" sz="2800" dirty="0"/>
                  <a:t>: </a:t>
                </a:r>
                <a:r>
                  <a:rPr lang="it-IT" sz="2800" u="sng" dirty="0"/>
                  <a:t>min</a:t>
                </a:r>
                <a:r>
                  <a:rPr lang="it-IT" sz="2800" dirty="0"/>
                  <a:t> </a:t>
                </a:r>
                <a:r>
                  <a:rPr lang="it-IT" sz="2800" b="1" dirty="0">
                    <a:solidFill>
                      <a:srgbClr val="FF0000"/>
                    </a:solidFill>
                  </a:rPr>
                  <a:t>-209</a:t>
                </a:r>
                <a:r>
                  <a:rPr lang="it-IT" sz="2800" dirty="0"/>
                  <a:t>, max </a:t>
                </a:r>
                <a:r>
                  <a:rPr lang="it-IT" sz="2800" b="1" dirty="0">
                    <a:solidFill>
                      <a:srgbClr val="FF0000"/>
                    </a:solidFill>
                  </a:rPr>
                  <a:t>237</a:t>
                </a:r>
                <a:endParaRPr lang="it-IT" sz="2800" b="1" dirty="0">
                  <a:solidFill>
                    <a:srgbClr val="FF0000"/>
                  </a:solidFill>
                  <a:highlight>
                    <a:srgbClr val="FFFFFF"/>
                  </a:highlight>
                  <a:latin typeface="Aptos" panose="020B0004020202020204" pitchFamily="34" charset="0"/>
                </a:endParaRPr>
              </a:p>
            </p:txBody>
          </p:sp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B1A78783-057C-FA4C-592B-83ABA810EB55}"/>
                  </a:ext>
                </a:extLst>
              </p:cNvPr>
              <p:cNvSpPr txBox="1"/>
              <p:nvPr/>
            </p:nvSpPr>
            <p:spPr>
              <a:xfrm>
                <a:off x="171009" y="5828080"/>
                <a:ext cx="1219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it-IT" sz="2800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Per la palette daltonica riuso </a:t>
                </a:r>
                <a:r>
                  <a:rPr lang="it-IT" sz="2800" b="1" dirty="0" err="1">
                    <a:highlight>
                      <a:srgbClr val="FFFFFF"/>
                    </a:highlight>
                    <a:latin typeface="Aptos" panose="020B0004020202020204" pitchFamily="34" charset="0"/>
                  </a:rPr>
                  <a:t>cividis</a:t>
                </a:r>
                <a:r>
                  <a:rPr lang="it-IT" sz="2800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, usata in precedenza, anche per NDVI.</a:t>
                </a:r>
                <a:endParaRPr lang="it-IT" sz="2800" dirty="0"/>
              </a:p>
            </p:txBody>
          </p:sp>
        </p:grpSp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AA648EBF-0793-CF1E-4C95-6B9993160EC2}"/>
                </a:ext>
              </a:extLst>
            </p:cNvPr>
            <p:cNvGrpSpPr/>
            <p:nvPr/>
          </p:nvGrpSpPr>
          <p:grpSpPr>
            <a:xfrm>
              <a:off x="7581014" y="1708603"/>
              <a:ext cx="4114801" cy="2500235"/>
              <a:chOff x="7581014" y="1708603"/>
              <a:chExt cx="4114801" cy="2500235"/>
            </a:xfrm>
          </p:grpSpPr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6E4587FC-5669-FE41-690F-ED5D8B667A2D}"/>
                  </a:ext>
                </a:extLst>
              </p:cNvPr>
              <p:cNvSpPr txBox="1"/>
              <p:nvPr/>
            </p:nvSpPr>
            <p:spPr>
              <a:xfrm>
                <a:off x="7581014" y="1708603"/>
                <a:ext cx="4114801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1400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Es. codice rappresentazione grafica </a:t>
                </a:r>
                <a:r>
                  <a:rPr lang="it-IT" sz="1400" dirty="0" err="1">
                    <a:highlight>
                      <a:srgbClr val="FFFFFF"/>
                    </a:highlight>
                    <a:latin typeface="Aptos" panose="020B0004020202020204" pitchFamily="34" charset="0"/>
                  </a:rPr>
                  <a:t>normovista</a:t>
                </a:r>
                <a:endParaRPr lang="it-IT" sz="1400" dirty="0">
                  <a:highlight>
                    <a:srgbClr val="FFFFFF"/>
                  </a:highlight>
                  <a:latin typeface="Aptos" panose="020B0004020202020204" pitchFamily="34" charset="0"/>
                </a:endParaRPr>
              </a:p>
              <a:p>
                <a:endParaRPr lang="it-IT" sz="1400" dirty="0">
                  <a:highlight>
                    <a:srgbClr val="FFFFFF"/>
                  </a:highlight>
                  <a:latin typeface="Aptos" panose="020B0004020202020204" pitchFamily="34" charset="0"/>
                </a:endParaRPr>
              </a:p>
              <a:p>
                <a:r>
                  <a:rPr lang="it-IT" sz="1400" b="1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plot(dvi2017, col=</a:t>
                </a:r>
                <a:r>
                  <a:rPr lang="it-IT" sz="1400" b="1" dirty="0" err="1">
                    <a:highlight>
                      <a:srgbClr val="FFFFFF"/>
                    </a:highlight>
                    <a:latin typeface="Aptos" panose="020B0004020202020204" pitchFamily="34" charset="0"/>
                  </a:rPr>
                  <a:t>clyellow</a:t>
                </a:r>
                <a:r>
                  <a:rPr lang="it-IT" sz="1400" b="1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)</a:t>
                </a:r>
              </a:p>
              <a:p>
                <a:r>
                  <a:rPr lang="en-US" sz="1400" b="1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plot(dvi2019, col=</a:t>
                </a:r>
                <a:r>
                  <a:rPr lang="en-US" sz="1400" b="1" dirty="0" err="1">
                    <a:highlight>
                      <a:srgbClr val="FFFFFF"/>
                    </a:highlight>
                    <a:latin typeface="Aptos" panose="020B0004020202020204" pitchFamily="34" charset="0"/>
                  </a:rPr>
                  <a:t>clyellow</a:t>
                </a:r>
                <a:r>
                  <a:rPr lang="en-US" sz="1400" b="1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)</a:t>
                </a:r>
              </a:p>
              <a:p>
                <a:r>
                  <a:rPr lang="en-US" sz="1400" b="1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plot(dvi2022, col=</a:t>
                </a:r>
                <a:r>
                  <a:rPr lang="en-US" sz="1400" b="1" dirty="0" err="1">
                    <a:highlight>
                      <a:srgbClr val="FFFFFF"/>
                    </a:highlight>
                    <a:latin typeface="Aptos" panose="020B0004020202020204" pitchFamily="34" charset="0"/>
                  </a:rPr>
                  <a:t>clyellow</a:t>
                </a:r>
                <a:r>
                  <a:rPr lang="en-US" sz="1400" b="1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) </a:t>
                </a:r>
                <a:endParaRPr lang="it-IT" sz="1400" b="1" dirty="0">
                  <a:highlight>
                    <a:srgbClr val="FFFFFF"/>
                  </a:highlight>
                  <a:latin typeface="Aptos" panose="020B0004020202020204" pitchFamily="34" charset="0"/>
                </a:endParaRPr>
              </a:p>
            </p:txBody>
          </p:sp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BE1A2ED3-4751-6871-7632-5CCBFB935F79}"/>
                  </a:ext>
                </a:extLst>
              </p:cNvPr>
              <p:cNvSpPr txBox="1"/>
              <p:nvPr/>
            </p:nvSpPr>
            <p:spPr>
              <a:xfrm>
                <a:off x="7581014" y="3039287"/>
                <a:ext cx="4114801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1400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Es. codice rappresentazione grafica daltonici</a:t>
                </a:r>
              </a:p>
              <a:p>
                <a:endParaRPr lang="it-IT" sz="1400" dirty="0">
                  <a:highlight>
                    <a:srgbClr val="FFFFFF"/>
                  </a:highlight>
                  <a:latin typeface="Aptos" panose="020B0004020202020204" pitchFamily="34" charset="0"/>
                </a:endParaRPr>
              </a:p>
              <a:p>
                <a:r>
                  <a:rPr lang="it-IT" sz="1400" b="1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plot(dvi2017, col=</a:t>
                </a:r>
                <a:r>
                  <a:rPr lang="it-IT" sz="1400" b="1" dirty="0" err="1">
                    <a:highlight>
                      <a:srgbClr val="FFFFFF"/>
                    </a:highlight>
                    <a:latin typeface="Aptos" panose="020B0004020202020204" pitchFamily="34" charset="0"/>
                  </a:rPr>
                  <a:t>cividis</a:t>
                </a:r>
                <a:r>
                  <a:rPr lang="it-IT" sz="1400" b="1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)</a:t>
                </a:r>
              </a:p>
              <a:p>
                <a:r>
                  <a:rPr lang="it-IT" sz="1400" b="1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plot(dvi2019, col=</a:t>
                </a:r>
                <a:r>
                  <a:rPr lang="it-IT" sz="1400" b="1" dirty="0" err="1">
                    <a:highlight>
                      <a:srgbClr val="FFFFFF"/>
                    </a:highlight>
                    <a:latin typeface="Aptos" panose="020B0004020202020204" pitchFamily="34" charset="0"/>
                  </a:rPr>
                  <a:t>cividis</a:t>
                </a:r>
                <a:r>
                  <a:rPr lang="it-IT" sz="1400" b="1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)</a:t>
                </a:r>
              </a:p>
              <a:p>
                <a:r>
                  <a:rPr lang="it-IT" sz="1400" b="1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plot(dvi2022, col=</a:t>
                </a:r>
                <a:r>
                  <a:rPr lang="it-IT" sz="1400" b="1" dirty="0" err="1">
                    <a:highlight>
                      <a:srgbClr val="FFFFFF"/>
                    </a:highlight>
                    <a:latin typeface="Aptos" panose="020B0004020202020204" pitchFamily="34" charset="0"/>
                  </a:rPr>
                  <a:t>cividis</a:t>
                </a:r>
                <a:r>
                  <a:rPr lang="it-IT" sz="1400" b="1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)</a:t>
                </a:r>
              </a:p>
            </p:txBody>
          </p:sp>
        </p:grpSp>
      </p:grpSp>
      <p:sp>
        <p:nvSpPr>
          <p:cNvPr id="30" name="Segnaposto piè di pagina 6">
            <a:extLst>
              <a:ext uri="{FF2B5EF4-FFF2-40B4-BE49-F238E27FC236}">
                <a16:creationId xmlns:a16="http://schemas.microsoft.com/office/drawing/2014/main" id="{92739F3C-EC41-7716-1FE0-2FB3A2886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5519" y="6356350"/>
            <a:ext cx="7680960" cy="365125"/>
          </a:xfrm>
        </p:spPr>
        <p:txBody>
          <a:bodyPr/>
          <a:lstStyle/>
          <a:p>
            <a:r>
              <a:rPr lang="it-IT" dirty="0"/>
              <a:t>Corso di Studi: Scienze e Gestione della Natura - Federico Zucchini - Materia: Telerilevamento geo-ecologico</a:t>
            </a:r>
          </a:p>
        </p:txBody>
      </p:sp>
    </p:spTree>
    <p:extLst>
      <p:ext uri="{BB962C8B-B14F-4D97-AF65-F5344CB8AC3E}">
        <p14:creationId xmlns:p14="http://schemas.microsoft.com/office/powerpoint/2010/main" val="3126234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2E27F-0779-8D87-AA73-88F89FE1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8550"/>
            <a:ext cx="10515600" cy="710640"/>
          </a:xfrm>
        </p:spPr>
        <p:txBody>
          <a:bodyPr>
            <a:normAutofit/>
          </a:bodyPr>
          <a:lstStyle/>
          <a:p>
            <a:r>
              <a:rPr lang="it-IT" b="1" dirty="0"/>
              <a:t>Analisi dei dati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475CB29-90B2-0957-CFF1-DF0458573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C6BA-D942-43B5-BC75-EEC4C32A6328}" type="slidenum">
              <a:rPr lang="it-IT" smtClean="0"/>
              <a:t>24</a:t>
            </a:fld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7779766-8580-DAC0-22DE-536CD975F9A9}"/>
              </a:ext>
            </a:extLst>
          </p:cNvPr>
          <p:cNvSpPr txBox="1"/>
          <p:nvPr/>
        </p:nvSpPr>
        <p:spPr>
          <a:xfrm>
            <a:off x="838200" y="1329190"/>
            <a:ext cx="1051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Confronto grafici 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DVI 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con palette </a:t>
            </a:r>
            <a:r>
              <a:rPr lang="it-IT" sz="2800" b="1" dirty="0" err="1">
                <a:highlight>
                  <a:srgbClr val="FFFFFF"/>
                </a:highlight>
                <a:latin typeface="Aptos" panose="020B0004020202020204" pitchFamily="34" charset="0"/>
              </a:rPr>
              <a:t>normovista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 e 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daltonici</a:t>
            </a:r>
          </a:p>
        </p:txBody>
      </p: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EEB9D7D8-2004-C856-47A1-8F3A46490960}"/>
              </a:ext>
            </a:extLst>
          </p:cNvPr>
          <p:cNvGrpSpPr/>
          <p:nvPr/>
        </p:nvGrpSpPr>
        <p:grpSpPr>
          <a:xfrm>
            <a:off x="57901" y="3978690"/>
            <a:ext cx="12085219" cy="353942"/>
            <a:chOff x="381000" y="3773765"/>
            <a:chExt cx="11461376" cy="353942"/>
          </a:xfrm>
        </p:grpSpPr>
        <p:sp>
          <p:nvSpPr>
            <p:cNvPr id="21" name="Freccia a destra 20">
              <a:extLst>
                <a:ext uri="{FF2B5EF4-FFF2-40B4-BE49-F238E27FC236}">
                  <a16:creationId xmlns:a16="http://schemas.microsoft.com/office/drawing/2014/main" id="{31DA0219-8C32-C69B-FF15-7FF056100C2C}"/>
                </a:ext>
              </a:extLst>
            </p:cNvPr>
            <p:cNvSpPr/>
            <p:nvPr/>
          </p:nvSpPr>
          <p:spPr>
            <a:xfrm>
              <a:off x="381000" y="3839948"/>
              <a:ext cx="11461376" cy="206189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05B1F402-C162-DA20-F461-BF5F95B29102}"/>
                </a:ext>
              </a:extLst>
            </p:cNvPr>
            <p:cNvSpPr txBox="1"/>
            <p:nvPr/>
          </p:nvSpPr>
          <p:spPr>
            <a:xfrm>
              <a:off x="1913964" y="3789153"/>
              <a:ext cx="694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/>
                <a:t>2017</a:t>
              </a: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CF86CAF0-F0B0-C5EF-E7D3-F89AB29440E7}"/>
                </a:ext>
              </a:extLst>
            </p:cNvPr>
            <p:cNvSpPr txBox="1"/>
            <p:nvPr/>
          </p:nvSpPr>
          <p:spPr>
            <a:xfrm>
              <a:off x="5764305" y="3773765"/>
              <a:ext cx="694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/>
                <a:t>2019</a:t>
              </a: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01D1A886-C25D-94DB-4442-C580ACD510B2}"/>
                </a:ext>
              </a:extLst>
            </p:cNvPr>
            <p:cNvSpPr txBox="1"/>
            <p:nvPr/>
          </p:nvSpPr>
          <p:spPr>
            <a:xfrm>
              <a:off x="9634817" y="3789006"/>
              <a:ext cx="694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/>
                <a:t>2022</a:t>
              </a:r>
            </a:p>
          </p:txBody>
        </p:sp>
      </p:grp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7B9668FD-B175-E8D9-A621-BA3802ACE45F}"/>
              </a:ext>
            </a:extLst>
          </p:cNvPr>
          <p:cNvGrpSpPr/>
          <p:nvPr/>
        </p:nvGrpSpPr>
        <p:grpSpPr>
          <a:xfrm>
            <a:off x="75597" y="1958234"/>
            <a:ext cx="3916193" cy="4428891"/>
            <a:chOff x="75597" y="1958234"/>
            <a:chExt cx="3916193" cy="4428891"/>
          </a:xfrm>
        </p:grpSpPr>
        <p:pic>
          <p:nvPicPr>
            <p:cNvPr id="6" name="Immagine 5" descr="Immagine che contiene rosso, Policromia, arte&#10;&#10;Descrizione generata automaticamente">
              <a:extLst>
                <a:ext uri="{FF2B5EF4-FFF2-40B4-BE49-F238E27FC236}">
                  <a16:creationId xmlns:a16="http://schemas.microsoft.com/office/drawing/2014/main" id="{77E2A9DA-1A2F-506E-F1E4-AF32F9801C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40" t="25014" r="18948" b="21664"/>
            <a:stretch/>
          </p:blipFill>
          <p:spPr>
            <a:xfrm>
              <a:off x="95687" y="1958234"/>
              <a:ext cx="3896103" cy="1915313"/>
            </a:xfrm>
            <a:prstGeom prst="rect">
              <a:avLst/>
            </a:prstGeom>
          </p:spPr>
        </p:pic>
        <p:pic>
          <p:nvPicPr>
            <p:cNvPr id="18" name="Immagine 17" descr="Immagine che contiene mappa, giallo, arte&#10;&#10;Descrizione generata automaticamente">
              <a:extLst>
                <a:ext uri="{FF2B5EF4-FFF2-40B4-BE49-F238E27FC236}">
                  <a16:creationId xmlns:a16="http://schemas.microsoft.com/office/drawing/2014/main" id="{472252DD-57FE-86D9-0D1E-6CF938A6F3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78" t="24841" r="19407" b="21803"/>
            <a:stretch/>
          </p:blipFill>
          <p:spPr>
            <a:xfrm>
              <a:off x="75597" y="4453163"/>
              <a:ext cx="3912403" cy="1933962"/>
            </a:xfrm>
            <a:prstGeom prst="rect">
              <a:avLst/>
            </a:prstGeom>
          </p:spPr>
        </p:pic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8E70CF94-3F58-CFC4-23A0-6E2751848A72}"/>
              </a:ext>
            </a:extLst>
          </p:cNvPr>
          <p:cNvGrpSpPr/>
          <p:nvPr/>
        </p:nvGrpSpPr>
        <p:grpSpPr>
          <a:xfrm>
            <a:off x="4138102" y="1965441"/>
            <a:ext cx="3912402" cy="4386668"/>
            <a:chOff x="4136206" y="1965441"/>
            <a:chExt cx="3912402" cy="4386668"/>
          </a:xfrm>
        </p:grpSpPr>
        <p:pic>
          <p:nvPicPr>
            <p:cNvPr id="10" name="Immagine 9" descr="Immagine che contiene Policromia, arte&#10;&#10;Descrizione generata automaticamente">
              <a:extLst>
                <a:ext uri="{FF2B5EF4-FFF2-40B4-BE49-F238E27FC236}">
                  <a16:creationId xmlns:a16="http://schemas.microsoft.com/office/drawing/2014/main" id="{C89D5C3E-9D25-2F4C-7B14-EA328A82A4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19" t="25014" r="18968" b="21664"/>
            <a:stretch/>
          </p:blipFill>
          <p:spPr>
            <a:xfrm>
              <a:off x="4155279" y="1965441"/>
              <a:ext cx="3881441" cy="1908105"/>
            </a:xfrm>
            <a:prstGeom prst="rect">
              <a:avLst/>
            </a:prstGeom>
          </p:spPr>
        </p:pic>
        <p:pic>
          <p:nvPicPr>
            <p:cNvPr id="29" name="Immagine 28" descr="Immagine che contiene Rettangolo, schizzo, giallo, mappa&#10;&#10;Descrizione generata automaticamente">
              <a:extLst>
                <a:ext uri="{FF2B5EF4-FFF2-40B4-BE49-F238E27FC236}">
                  <a16:creationId xmlns:a16="http://schemas.microsoft.com/office/drawing/2014/main" id="{B9F904B2-E5E6-B45A-D109-CA835E182D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07" t="24599" r="19377" b="22045"/>
            <a:stretch/>
          </p:blipFill>
          <p:spPr>
            <a:xfrm>
              <a:off x="4136206" y="4418148"/>
              <a:ext cx="3912402" cy="1933961"/>
            </a:xfrm>
            <a:prstGeom prst="rect">
              <a:avLst/>
            </a:prstGeom>
          </p:spPr>
        </p:pic>
      </p:grp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6426182C-7CE3-139B-5411-1A3D390C19B8}"/>
              </a:ext>
            </a:extLst>
          </p:cNvPr>
          <p:cNvGrpSpPr/>
          <p:nvPr/>
        </p:nvGrpSpPr>
        <p:grpSpPr>
          <a:xfrm>
            <a:off x="8196815" y="1959507"/>
            <a:ext cx="3884834" cy="4392602"/>
            <a:chOff x="8196815" y="1959507"/>
            <a:chExt cx="3884834" cy="4392602"/>
          </a:xfrm>
        </p:grpSpPr>
        <p:pic>
          <p:nvPicPr>
            <p:cNvPr id="14" name="Immagine 13" descr="Immagine che contiene rosso, dipinto, arte&#10;&#10;Descrizione generata automaticamente">
              <a:extLst>
                <a:ext uri="{FF2B5EF4-FFF2-40B4-BE49-F238E27FC236}">
                  <a16:creationId xmlns:a16="http://schemas.microsoft.com/office/drawing/2014/main" id="{5F7A434A-81B2-D8AF-C536-00B830F6F2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97" t="25014" r="18989" b="21664"/>
            <a:stretch/>
          </p:blipFill>
          <p:spPr>
            <a:xfrm>
              <a:off x="8200208" y="1959507"/>
              <a:ext cx="3881441" cy="1908105"/>
            </a:xfrm>
            <a:prstGeom prst="rect">
              <a:avLst/>
            </a:prstGeom>
          </p:spPr>
        </p:pic>
        <p:pic>
          <p:nvPicPr>
            <p:cNvPr id="31" name="Immagine 30" descr="Immagine che contiene mappa, giallo, Rettangolo, arte&#10;&#10;Descrizione generata automaticamente">
              <a:extLst>
                <a:ext uri="{FF2B5EF4-FFF2-40B4-BE49-F238E27FC236}">
                  <a16:creationId xmlns:a16="http://schemas.microsoft.com/office/drawing/2014/main" id="{AE010D46-6809-4F1C-ED16-C6A8EBAA50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40" t="25195" r="19345" b="20886"/>
            <a:stretch/>
          </p:blipFill>
          <p:spPr>
            <a:xfrm>
              <a:off x="8196815" y="4418149"/>
              <a:ext cx="3871528" cy="1933960"/>
            </a:xfrm>
            <a:prstGeom prst="rect">
              <a:avLst/>
            </a:prstGeom>
          </p:spPr>
        </p:pic>
      </p:grpSp>
      <p:sp>
        <p:nvSpPr>
          <p:cNvPr id="36" name="Segnaposto piè di pagina 6">
            <a:extLst>
              <a:ext uri="{FF2B5EF4-FFF2-40B4-BE49-F238E27FC236}">
                <a16:creationId xmlns:a16="http://schemas.microsoft.com/office/drawing/2014/main" id="{8528C797-ED76-09A8-FA47-BBC9A4364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5519" y="6356350"/>
            <a:ext cx="7680960" cy="365125"/>
          </a:xfrm>
        </p:spPr>
        <p:txBody>
          <a:bodyPr/>
          <a:lstStyle/>
          <a:p>
            <a:r>
              <a:rPr lang="it-IT" dirty="0"/>
              <a:t>Corso di Studi: Scienze e Gestione della Natura - Federico Zucchini - Materia: Telerilevamento geo-ecologico</a:t>
            </a:r>
          </a:p>
        </p:txBody>
      </p:sp>
    </p:spTree>
    <p:extLst>
      <p:ext uri="{BB962C8B-B14F-4D97-AF65-F5344CB8AC3E}">
        <p14:creationId xmlns:p14="http://schemas.microsoft.com/office/powerpoint/2010/main" val="4058918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2E27F-0779-8D87-AA73-88F89FE1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202"/>
            <a:ext cx="10515600" cy="710640"/>
          </a:xfrm>
        </p:spPr>
        <p:txBody>
          <a:bodyPr>
            <a:normAutofit/>
          </a:bodyPr>
          <a:lstStyle/>
          <a:p>
            <a:r>
              <a:rPr lang="it-IT" b="1" dirty="0"/>
              <a:t>Analisi dei dati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475CB29-90B2-0957-CFF1-DF0458573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C6BA-D942-43B5-BC75-EEC4C32A6328}" type="slidenum">
              <a:rPr lang="it-IT" smtClean="0"/>
              <a:t>25</a:t>
            </a:fld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7779766-8580-DAC0-22DE-536CD975F9A9}"/>
              </a:ext>
            </a:extLst>
          </p:cNvPr>
          <p:cNvSpPr txBox="1"/>
          <p:nvPr/>
        </p:nvSpPr>
        <p:spPr>
          <a:xfrm>
            <a:off x="838200" y="1128550"/>
            <a:ext cx="1051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Calcolo NDVI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CA17EFCC-9F37-CD1A-ED70-2511B36785AC}"/>
              </a:ext>
            </a:extLst>
          </p:cNvPr>
          <p:cNvGrpSpPr/>
          <p:nvPr/>
        </p:nvGrpSpPr>
        <p:grpSpPr>
          <a:xfrm>
            <a:off x="838200" y="1745457"/>
            <a:ext cx="10117904" cy="4423436"/>
            <a:chOff x="838200" y="1745457"/>
            <a:chExt cx="10117904" cy="4423436"/>
          </a:xfrm>
        </p:grpSpPr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C8CCB106-0456-5A38-1082-CB36B5E1104E}"/>
                </a:ext>
              </a:extLst>
            </p:cNvPr>
            <p:cNvGrpSpPr/>
            <p:nvPr/>
          </p:nvGrpSpPr>
          <p:grpSpPr>
            <a:xfrm>
              <a:off x="838200" y="1745478"/>
              <a:ext cx="7621772" cy="4423415"/>
              <a:chOff x="838200" y="1745478"/>
              <a:chExt cx="7621772" cy="4423415"/>
            </a:xfrm>
          </p:grpSpPr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580FFDA-3BF5-3F51-BA7F-9746732A97C6}"/>
                  </a:ext>
                </a:extLst>
              </p:cNvPr>
              <p:cNvSpPr txBox="1"/>
              <p:nvPr/>
            </p:nvSpPr>
            <p:spPr>
              <a:xfrm>
                <a:off x="838200" y="1745478"/>
                <a:ext cx="4910750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1400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Es. codice calcolo NDVI</a:t>
                </a:r>
              </a:p>
              <a:p>
                <a:endParaRPr lang="it-IT" sz="1400" dirty="0">
                  <a:highlight>
                    <a:srgbClr val="FFFFFF"/>
                  </a:highlight>
                  <a:latin typeface="Aptos" panose="020B0004020202020204" pitchFamily="34" charset="0"/>
                </a:endParaRPr>
              </a:p>
              <a:p>
                <a:r>
                  <a:rPr lang="pt-BR" sz="1400" b="1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ndvi2017&lt;-dvi2017/(VaiaCadore17[[4]]+VaiaCadore17[[1]])</a:t>
                </a:r>
                <a:endParaRPr lang="it-IT" sz="1400" b="1" dirty="0">
                  <a:highlight>
                    <a:srgbClr val="FFFFFF"/>
                  </a:highlight>
                  <a:latin typeface="Aptos" panose="020B0004020202020204" pitchFamily="34" charset="0"/>
                </a:endParaRPr>
              </a:p>
              <a:p>
                <a:r>
                  <a:rPr lang="pt-BR" sz="1400" b="1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ndvi2019&lt;-dvi2019/(VaiaCadore19[[4]]+VaiaCadore19[[1]])</a:t>
                </a:r>
              </a:p>
              <a:p>
                <a:r>
                  <a:rPr lang="pt-BR" sz="1400" b="1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ndvi2022&lt;-dvi2022/(VaiaCadore22[[4]]+VaiaCadore22[[1]])</a:t>
                </a:r>
                <a:endParaRPr lang="it-IT" sz="1400" b="1" dirty="0">
                  <a:highlight>
                    <a:srgbClr val="FFFFFF"/>
                  </a:highlight>
                  <a:latin typeface="Aptos" panose="020B0004020202020204" pitchFamily="34" charset="0"/>
                </a:endParaRPr>
              </a:p>
            </p:txBody>
          </p:sp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0A1A5A6B-9566-FCA9-36A5-DEB641A3B085}"/>
                  </a:ext>
                </a:extLst>
              </p:cNvPr>
              <p:cNvSpPr txBox="1"/>
              <p:nvPr/>
            </p:nvSpPr>
            <p:spPr>
              <a:xfrm>
                <a:off x="838200" y="5430229"/>
                <a:ext cx="762177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1400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Es. codice impostazione palette di colori per la rappresentazione grafica </a:t>
                </a:r>
                <a:r>
                  <a:rPr lang="it-IT" sz="1400" dirty="0" err="1">
                    <a:highlight>
                      <a:srgbClr val="FFFFFF"/>
                    </a:highlight>
                    <a:latin typeface="Aptos" panose="020B0004020202020204" pitchFamily="34" charset="0"/>
                  </a:rPr>
                  <a:t>normovista</a:t>
                </a:r>
                <a:endParaRPr lang="it-IT" sz="1400" dirty="0">
                  <a:highlight>
                    <a:srgbClr val="FFFFFF"/>
                  </a:highlight>
                  <a:latin typeface="Aptos" panose="020B0004020202020204" pitchFamily="34" charset="0"/>
                </a:endParaRPr>
              </a:p>
              <a:p>
                <a:endParaRPr lang="it-IT" sz="1400" dirty="0">
                  <a:highlight>
                    <a:srgbClr val="FFFFFF"/>
                  </a:highlight>
                  <a:latin typeface="Aptos" panose="020B0004020202020204" pitchFamily="34" charset="0"/>
                </a:endParaRPr>
              </a:p>
              <a:p>
                <a:r>
                  <a:rPr lang="it-IT" sz="1400" b="1" dirty="0" err="1">
                    <a:highlight>
                      <a:srgbClr val="FFFFFF"/>
                    </a:highlight>
                    <a:latin typeface="Aptos" panose="020B0004020202020204" pitchFamily="34" charset="0"/>
                  </a:rPr>
                  <a:t>clyellow</a:t>
                </a:r>
                <a:r>
                  <a:rPr lang="it-IT" sz="1400" b="1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&lt;-</a:t>
                </a:r>
                <a:r>
                  <a:rPr lang="it-IT" sz="1400" b="1" dirty="0" err="1">
                    <a:highlight>
                      <a:srgbClr val="FFFFFF"/>
                    </a:highlight>
                    <a:latin typeface="Aptos" panose="020B0004020202020204" pitchFamily="34" charset="0"/>
                  </a:rPr>
                  <a:t>colorRampPalette</a:t>
                </a:r>
                <a:r>
                  <a:rPr lang="it-IT" sz="1400" b="1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(c("</a:t>
                </a:r>
                <a:r>
                  <a:rPr lang="it-IT" sz="1400" b="1" dirty="0" err="1">
                    <a:highlight>
                      <a:srgbClr val="FFFFFF"/>
                    </a:highlight>
                    <a:latin typeface="Aptos" panose="020B0004020202020204" pitchFamily="34" charset="0"/>
                  </a:rPr>
                  <a:t>darkblue</a:t>
                </a:r>
                <a:r>
                  <a:rPr lang="it-IT" sz="1400" b="1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", "</a:t>
                </a:r>
                <a:r>
                  <a:rPr lang="it-IT" sz="1400" b="1" dirty="0" err="1">
                    <a:highlight>
                      <a:srgbClr val="FFFFFF"/>
                    </a:highlight>
                    <a:latin typeface="Aptos" panose="020B0004020202020204" pitchFamily="34" charset="0"/>
                  </a:rPr>
                  <a:t>yellow</a:t>
                </a:r>
                <a:r>
                  <a:rPr lang="it-IT" sz="1400" b="1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", "red", "black"))(100) </a:t>
                </a:r>
              </a:p>
            </p:txBody>
          </p:sp>
          <p:grpSp>
            <p:nvGrpSpPr>
              <p:cNvPr id="26" name="Gruppo 25">
                <a:extLst>
                  <a:ext uri="{FF2B5EF4-FFF2-40B4-BE49-F238E27FC236}">
                    <a16:creationId xmlns:a16="http://schemas.microsoft.com/office/drawing/2014/main" id="{AA648EBF-0793-CF1E-4C95-6B9993160EC2}"/>
                  </a:ext>
                </a:extLst>
              </p:cNvPr>
              <p:cNvGrpSpPr/>
              <p:nvPr/>
            </p:nvGrpSpPr>
            <p:grpSpPr>
              <a:xfrm>
                <a:off x="838200" y="3008737"/>
                <a:ext cx="4114801" cy="2381296"/>
                <a:chOff x="1009208" y="3005014"/>
                <a:chExt cx="4114801" cy="2381296"/>
              </a:xfrm>
            </p:grpSpPr>
            <p:sp>
              <p:nvSpPr>
                <p:cNvPr id="24" name="CasellaDiTesto 23">
                  <a:extLst>
                    <a:ext uri="{FF2B5EF4-FFF2-40B4-BE49-F238E27FC236}">
                      <a16:creationId xmlns:a16="http://schemas.microsoft.com/office/drawing/2014/main" id="{6E4587FC-5669-FE41-690F-ED5D8B667A2D}"/>
                    </a:ext>
                  </a:extLst>
                </p:cNvPr>
                <p:cNvSpPr txBox="1"/>
                <p:nvPr/>
              </p:nvSpPr>
              <p:spPr>
                <a:xfrm>
                  <a:off x="1009208" y="3005014"/>
                  <a:ext cx="4114801" cy="11695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it-IT" sz="1400" dirty="0">
                      <a:highlight>
                        <a:srgbClr val="FFFFFF"/>
                      </a:highlight>
                      <a:latin typeface="Aptos" panose="020B0004020202020204" pitchFamily="34" charset="0"/>
                    </a:rPr>
                    <a:t>Es. codice rappresentazione grafica </a:t>
                  </a:r>
                  <a:r>
                    <a:rPr lang="it-IT" sz="1400" dirty="0" err="1">
                      <a:highlight>
                        <a:srgbClr val="FFFFFF"/>
                      </a:highlight>
                      <a:latin typeface="Aptos" panose="020B0004020202020204" pitchFamily="34" charset="0"/>
                    </a:rPr>
                    <a:t>normovista</a:t>
                  </a:r>
                  <a:endParaRPr lang="it-IT" sz="1400" dirty="0">
                    <a:highlight>
                      <a:srgbClr val="FFFFFF"/>
                    </a:highlight>
                    <a:latin typeface="Aptos" panose="020B0004020202020204" pitchFamily="34" charset="0"/>
                  </a:endParaRPr>
                </a:p>
                <a:p>
                  <a:endParaRPr lang="it-IT" sz="1400" dirty="0">
                    <a:highlight>
                      <a:srgbClr val="FFFFFF"/>
                    </a:highlight>
                    <a:latin typeface="Aptos" panose="020B0004020202020204" pitchFamily="34" charset="0"/>
                  </a:endParaRPr>
                </a:p>
                <a:p>
                  <a:r>
                    <a:rPr lang="it-IT" sz="1400" b="1" dirty="0">
                      <a:highlight>
                        <a:srgbClr val="FFFFFF"/>
                      </a:highlight>
                      <a:latin typeface="Aptos" panose="020B0004020202020204" pitchFamily="34" charset="0"/>
                    </a:rPr>
                    <a:t>plot(ndvi2017, col=</a:t>
                  </a:r>
                  <a:r>
                    <a:rPr lang="it-IT" sz="1400" b="1" dirty="0" err="1">
                      <a:highlight>
                        <a:srgbClr val="FFFFFF"/>
                      </a:highlight>
                      <a:latin typeface="Aptos" panose="020B0004020202020204" pitchFamily="34" charset="0"/>
                    </a:rPr>
                    <a:t>clyellow</a:t>
                  </a:r>
                  <a:r>
                    <a:rPr lang="it-IT" sz="1400" b="1" dirty="0">
                      <a:highlight>
                        <a:srgbClr val="FFFFFF"/>
                      </a:highlight>
                      <a:latin typeface="Aptos" panose="020B0004020202020204" pitchFamily="34" charset="0"/>
                    </a:rPr>
                    <a:t>)</a:t>
                  </a:r>
                </a:p>
                <a:p>
                  <a:r>
                    <a:rPr lang="it-IT" sz="1400" b="1" dirty="0">
                      <a:highlight>
                        <a:srgbClr val="FFFFFF"/>
                      </a:highlight>
                      <a:latin typeface="Aptos" panose="020B0004020202020204" pitchFamily="34" charset="0"/>
                    </a:rPr>
                    <a:t>plot(ndvi2019, col=</a:t>
                  </a:r>
                  <a:r>
                    <a:rPr lang="it-IT" sz="1400" b="1" dirty="0" err="1">
                      <a:highlight>
                        <a:srgbClr val="FFFFFF"/>
                      </a:highlight>
                      <a:latin typeface="Aptos" panose="020B0004020202020204" pitchFamily="34" charset="0"/>
                    </a:rPr>
                    <a:t>clyellow</a:t>
                  </a:r>
                  <a:r>
                    <a:rPr lang="it-IT" sz="1400" b="1" dirty="0">
                      <a:highlight>
                        <a:srgbClr val="FFFFFF"/>
                      </a:highlight>
                      <a:latin typeface="Aptos" panose="020B0004020202020204" pitchFamily="34" charset="0"/>
                    </a:rPr>
                    <a:t>)</a:t>
                  </a:r>
                </a:p>
                <a:p>
                  <a:r>
                    <a:rPr lang="it-IT" sz="1400" b="1" dirty="0">
                      <a:highlight>
                        <a:srgbClr val="FFFFFF"/>
                      </a:highlight>
                      <a:latin typeface="Aptos" panose="020B0004020202020204" pitchFamily="34" charset="0"/>
                    </a:rPr>
                    <a:t>plot(ndvi2022, col=</a:t>
                  </a:r>
                  <a:r>
                    <a:rPr lang="it-IT" sz="1400" b="1" dirty="0" err="1">
                      <a:highlight>
                        <a:srgbClr val="FFFFFF"/>
                      </a:highlight>
                      <a:latin typeface="Aptos" panose="020B0004020202020204" pitchFamily="34" charset="0"/>
                    </a:rPr>
                    <a:t>clyellow</a:t>
                  </a:r>
                  <a:r>
                    <a:rPr lang="it-IT" sz="1400" b="1" dirty="0">
                      <a:highlight>
                        <a:srgbClr val="FFFFFF"/>
                      </a:highlight>
                      <a:latin typeface="Aptos" panose="020B0004020202020204" pitchFamily="34" charset="0"/>
                    </a:rPr>
                    <a:t>)</a:t>
                  </a:r>
                </a:p>
              </p:txBody>
            </p:sp>
            <p:sp>
              <p:nvSpPr>
                <p:cNvPr id="25" name="CasellaDiTesto 24">
                  <a:extLst>
                    <a:ext uri="{FF2B5EF4-FFF2-40B4-BE49-F238E27FC236}">
                      <a16:creationId xmlns:a16="http://schemas.microsoft.com/office/drawing/2014/main" id="{BE1A2ED3-4751-6871-7632-5CCBFB935F79}"/>
                    </a:ext>
                  </a:extLst>
                </p:cNvPr>
                <p:cNvSpPr txBox="1"/>
                <p:nvPr/>
              </p:nvSpPr>
              <p:spPr>
                <a:xfrm>
                  <a:off x="1009208" y="4216759"/>
                  <a:ext cx="4114801" cy="11695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it-IT" sz="1400" dirty="0">
                      <a:highlight>
                        <a:srgbClr val="FFFFFF"/>
                      </a:highlight>
                      <a:latin typeface="Aptos" panose="020B0004020202020204" pitchFamily="34" charset="0"/>
                    </a:rPr>
                    <a:t>Es. codice rappresentazione grafica daltonici</a:t>
                  </a:r>
                </a:p>
                <a:p>
                  <a:endParaRPr lang="it-IT" sz="1400" dirty="0">
                    <a:highlight>
                      <a:srgbClr val="FFFFFF"/>
                    </a:highlight>
                    <a:latin typeface="Aptos" panose="020B0004020202020204" pitchFamily="34" charset="0"/>
                  </a:endParaRPr>
                </a:p>
                <a:p>
                  <a:r>
                    <a:rPr lang="it-IT" sz="1400" b="1" dirty="0">
                      <a:highlight>
                        <a:srgbClr val="FFFFFF"/>
                      </a:highlight>
                      <a:latin typeface="Aptos" panose="020B0004020202020204" pitchFamily="34" charset="0"/>
                    </a:rPr>
                    <a:t>plot(ndvi2017, col=</a:t>
                  </a:r>
                  <a:r>
                    <a:rPr lang="it-IT" sz="1400" b="1" dirty="0" err="1">
                      <a:highlight>
                        <a:srgbClr val="FFFFFF"/>
                      </a:highlight>
                      <a:latin typeface="Aptos" panose="020B0004020202020204" pitchFamily="34" charset="0"/>
                    </a:rPr>
                    <a:t>cividis</a:t>
                  </a:r>
                  <a:r>
                    <a:rPr lang="it-IT" sz="1400" b="1" dirty="0">
                      <a:highlight>
                        <a:srgbClr val="FFFFFF"/>
                      </a:highlight>
                      <a:latin typeface="Aptos" panose="020B0004020202020204" pitchFamily="34" charset="0"/>
                    </a:rPr>
                    <a:t>)</a:t>
                  </a:r>
                </a:p>
                <a:p>
                  <a:r>
                    <a:rPr lang="it-IT" sz="1400" b="1" dirty="0">
                      <a:highlight>
                        <a:srgbClr val="FFFFFF"/>
                      </a:highlight>
                      <a:latin typeface="Aptos" panose="020B0004020202020204" pitchFamily="34" charset="0"/>
                    </a:rPr>
                    <a:t>plot(ndvi2019, col=</a:t>
                  </a:r>
                  <a:r>
                    <a:rPr lang="it-IT" sz="1400" b="1" dirty="0" err="1">
                      <a:highlight>
                        <a:srgbClr val="FFFFFF"/>
                      </a:highlight>
                      <a:latin typeface="Aptos" panose="020B0004020202020204" pitchFamily="34" charset="0"/>
                    </a:rPr>
                    <a:t>cividis</a:t>
                  </a:r>
                  <a:r>
                    <a:rPr lang="it-IT" sz="1400" b="1" dirty="0">
                      <a:highlight>
                        <a:srgbClr val="FFFFFF"/>
                      </a:highlight>
                      <a:latin typeface="Aptos" panose="020B0004020202020204" pitchFamily="34" charset="0"/>
                    </a:rPr>
                    <a:t>)</a:t>
                  </a:r>
                </a:p>
                <a:p>
                  <a:r>
                    <a:rPr lang="it-IT" sz="1400" b="1" dirty="0">
                      <a:highlight>
                        <a:srgbClr val="FFFFFF"/>
                      </a:highlight>
                      <a:latin typeface="Aptos" panose="020B0004020202020204" pitchFamily="34" charset="0"/>
                    </a:rPr>
                    <a:t>plot(ndvi2022, col=</a:t>
                  </a:r>
                  <a:r>
                    <a:rPr lang="it-IT" sz="1400" b="1" dirty="0" err="1">
                      <a:highlight>
                        <a:srgbClr val="FFFFFF"/>
                      </a:highlight>
                      <a:latin typeface="Aptos" panose="020B0004020202020204" pitchFamily="34" charset="0"/>
                    </a:rPr>
                    <a:t>cividis</a:t>
                  </a:r>
                  <a:r>
                    <a:rPr lang="it-IT" sz="1400" b="1" dirty="0">
                      <a:highlight>
                        <a:srgbClr val="FFFFFF"/>
                      </a:highlight>
                      <a:latin typeface="Aptos" panose="020B0004020202020204" pitchFamily="34" charset="0"/>
                    </a:rPr>
                    <a:t>)</a:t>
                  </a:r>
                </a:p>
              </p:txBody>
            </p:sp>
          </p:grpSp>
        </p:grpSp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9DF68A9E-A4DD-E9D3-8DEC-E84AA029C47D}"/>
                </a:ext>
              </a:extLst>
            </p:cNvPr>
            <p:cNvGrpSpPr/>
            <p:nvPr/>
          </p:nvGrpSpPr>
          <p:grpSpPr>
            <a:xfrm>
              <a:off x="6841303" y="1745457"/>
              <a:ext cx="4114801" cy="3644576"/>
              <a:chOff x="6841303" y="1745457"/>
              <a:chExt cx="4114801" cy="3644576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26EB046-0F3E-7678-941D-A13F2CFF12EB}"/>
                  </a:ext>
                </a:extLst>
              </p:cNvPr>
              <p:cNvSpPr txBox="1"/>
              <p:nvPr/>
            </p:nvSpPr>
            <p:spPr>
              <a:xfrm>
                <a:off x="6841303" y="1745457"/>
                <a:ext cx="3062455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1400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Es. codice calcolo  differenze NDVI</a:t>
                </a:r>
              </a:p>
              <a:p>
                <a:endParaRPr lang="it-IT" sz="1400" dirty="0">
                  <a:highlight>
                    <a:srgbClr val="FFFFFF"/>
                  </a:highlight>
                  <a:latin typeface="Aptos" panose="020B0004020202020204" pitchFamily="34" charset="0"/>
                </a:endParaRPr>
              </a:p>
              <a:p>
                <a:r>
                  <a:rPr lang="it-IT" sz="1400" b="1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diffNDVI1719=ndvi2017 - ndvi2019</a:t>
                </a:r>
              </a:p>
              <a:p>
                <a:r>
                  <a:rPr lang="it-IT" sz="1400" b="1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diffNDVI1922=ndvi2019 - ndvi2022</a:t>
                </a:r>
              </a:p>
              <a:p>
                <a:r>
                  <a:rPr lang="it-IT" sz="1400" b="1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diffNDVI1722=ndvi2017 - ndvi2022</a:t>
                </a:r>
              </a:p>
            </p:txBody>
          </p:sp>
          <p:grpSp>
            <p:nvGrpSpPr>
              <p:cNvPr id="9" name="Gruppo 8">
                <a:extLst>
                  <a:ext uri="{FF2B5EF4-FFF2-40B4-BE49-F238E27FC236}">
                    <a16:creationId xmlns:a16="http://schemas.microsoft.com/office/drawing/2014/main" id="{A96235EE-A6EC-2097-40FC-4AE89E72E27B}"/>
                  </a:ext>
                </a:extLst>
              </p:cNvPr>
              <p:cNvGrpSpPr/>
              <p:nvPr/>
            </p:nvGrpSpPr>
            <p:grpSpPr>
              <a:xfrm>
                <a:off x="6841303" y="3008737"/>
                <a:ext cx="4114801" cy="2381296"/>
                <a:chOff x="1009208" y="3005014"/>
                <a:chExt cx="4114801" cy="2381296"/>
              </a:xfrm>
            </p:grpSpPr>
            <p:sp>
              <p:nvSpPr>
                <p:cNvPr id="10" name="CasellaDiTesto 9">
                  <a:extLst>
                    <a:ext uri="{FF2B5EF4-FFF2-40B4-BE49-F238E27FC236}">
                      <a16:creationId xmlns:a16="http://schemas.microsoft.com/office/drawing/2014/main" id="{BC93A05B-1912-2635-93C2-F5A215179265}"/>
                    </a:ext>
                  </a:extLst>
                </p:cNvPr>
                <p:cNvSpPr txBox="1"/>
                <p:nvPr/>
              </p:nvSpPr>
              <p:spPr>
                <a:xfrm>
                  <a:off x="1009208" y="3005014"/>
                  <a:ext cx="4114801" cy="11695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it-IT" sz="1400" dirty="0">
                      <a:highlight>
                        <a:srgbClr val="FFFFFF"/>
                      </a:highlight>
                      <a:latin typeface="Aptos" panose="020B0004020202020204" pitchFamily="34" charset="0"/>
                    </a:rPr>
                    <a:t>Es. codice rappresentazione grafica </a:t>
                  </a:r>
                  <a:r>
                    <a:rPr lang="it-IT" sz="1400" dirty="0" err="1">
                      <a:highlight>
                        <a:srgbClr val="FFFFFF"/>
                      </a:highlight>
                      <a:latin typeface="Aptos" panose="020B0004020202020204" pitchFamily="34" charset="0"/>
                    </a:rPr>
                    <a:t>normovista</a:t>
                  </a:r>
                  <a:endParaRPr lang="it-IT" sz="1400" dirty="0">
                    <a:highlight>
                      <a:srgbClr val="FFFFFF"/>
                    </a:highlight>
                    <a:latin typeface="Aptos" panose="020B0004020202020204" pitchFamily="34" charset="0"/>
                  </a:endParaRPr>
                </a:p>
                <a:p>
                  <a:endParaRPr lang="it-IT" sz="1400" dirty="0">
                    <a:highlight>
                      <a:srgbClr val="FFFFFF"/>
                    </a:highlight>
                    <a:latin typeface="Aptos" panose="020B0004020202020204" pitchFamily="34" charset="0"/>
                  </a:endParaRPr>
                </a:p>
                <a:p>
                  <a:r>
                    <a:rPr lang="it-IT" sz="1400" b="1" dirty="0">
                      <a:highlight>
                        <a:srgbClr val="FFFFFF"/>
                      </a:highlight>
                      <a:latin typeface="Aptos" panose="020B0004020202020204" pitchFamily="34" charset="0"/>
                    </a:rPr>
                    <a:t>plot(diffNDVI1719, col=</a:t>
                  </a:r>
                  <a:r>
                    <a:rPr lang="it-IT" sz="1400" b="1" dirty="0" err="1">
                      <a:highlight>
                        <a:srgbClr val="FFFFFF"/>
                      </a:highlight>
                      <a:latin typeface="Aptos" panose="020B0004020202020204" pitchFamily="34" charset="0"/>
                    </a:rPr>
                    <a:t>clyellow</a:t>
                  </a:r>
                  <a:r>
                    <a:rPr lang="it-IT" sz="1400" b="1" dirty="0">
                      <a:highlight>
                        <a:srgbClr val="FFFFFF"/>
                      </a:highlight>
                      <a:latin typeface="Aptos" panose="020B0004020202020204" pitchFamily="34" charset="0"/>
                    </a:rPr>
                    <a:t>)</a:t>
                  </a:r>
                </a:p>
                <a:p>
                  <a:r>
                    <a:rPr lang="it-IT" sz="1400" b="1" dirty="0">
                      <a:highlight>
                        <a:srgbClr val="FFFFFF"/>
                      </a:highlight>
                      <a:latin typeface="Aptos" panose="020B0004020202020204" pitchFamily="34" charset="0"/>
                    </a:rPr>
                    <a:t>plot(diffNDVI1922, col=</a:t>
                  </a:r>
                  <a:r>
                    <a:rPr lang="it-IT" sz="1400" b="1" dirty="0" err="1">
                      <a:highlight>
                        <a:srgbClr val="FFFFFF"/>
                      </a:highlight>
                      <a:latin typeface="Aptos" panose="020B0004020202020204" pitchFamily="34" charset="0"/>
                    </a:rPr>
                    <a:t>clyellow</a:t>
                  </a:r>
                  <a:r>
                    <a:rPr lang="it-IT" sz="1400" b="1" dirty="0">
                      <a:highlight>
                        <a:srgbClr val="FFFFFF"/>
                      </a:highlight>
                      <a:latin typeface="Aptos" panose="020B0004020202020204" pitchFamily="34" charset="0"/>
                    </a:rPr>
                    <a:t>)</a:t>
                  </a:r>
                </a:p>
                <a:p>
                  <a:r>
                    <a:rPr lang="it-IT" sz="1400" b="1" dirty="0">
                      <a:highlight>
                        <a:srgbClr val="FFFFFF"/>
                      </a:highlight>
                      <a:latin typeface="Aptos" panose="020B0004020202020204" pitchFamily="34" charset="0"/>
                    </a:rPr>
                    <a:t>plot(diffNDVI1722, col=</a:t>
                  </a:r>
                  <a:r>
                    <a:rPr lang="it-IT" sz="1400" b="1" dirty="0" err="1">
                      <a:highlight>
                        <a:srgbClr val="FFFFFF"/>
                      </a:highlight>
                      <a:latin typeface="Aptos" panose="020B0004020202020204" pitchFamily="34" charset="0"/>
                    </a:rPr>
                    <a:t>clyellow</a:t>
                  </a:r>
                  <a:r>
                    <a:rPr lang="it-IT" sz="1400" b="1" dirty="0">
                      <a:highlight>
                        <a:srgbClr val="FFFFFF"/>
                      </a:highlight>
                      <a:latin typeface="Aptos" panose="020B0004020202020204" pitchFamily="34" charset="0"/>
                    </a:rPr>
                    <a:t>)</a:t>
                  </a:r>
                </a:p>
              </p:txBody>
            </p:sp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C3B84BFC-09EC-7E3E-A135-1F146D4BF4ED}"/>
                    </a:ext>
                  </a:extLst>
                </p:cNvPr>
                <p:cNvSpPr txBox="1"/>
                <p:nvPr/>
              </p:nvSpPr>
              <p:spPr>
                <a:xfrm>
                  <a:off x="1009208" y="4216759"/>
                  <a:ext cx="4114801" cy="11695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it-IT" sz="1400" dirty="0">
                      <a:highlight>
                        <a:srgbClr val="FFFFFF"/>
                      </a:highlight>
                      <a:latin typeface="Aptos" panose="020B0004020202020204" pitchFamily="34" charset="0"/>
                    </a:rPr>
                    <a:t>Es. codice rappresentazione grafica daltonici</a:t>
                  </a:r>
                </a:p>
                <a:p>
                  <a:endParaRPr lang="it-IT" sz="1400" dirty="0">
                    <a:highlight>
                      <a:srgbClr val="FFFFFF"/>
                    </a:highlight>
                    <a:latin typeface="Aptos" panose="020B0004020202020204" pitchFamily="34" charset="0"/>
                  </a:endParaRPr>
                </a:p>
                <a:p>
                  <a:r>
                    <a:rPr lang="it-IT" sz="1400" b="1" dirty="0">
                      <a:highlight>
                        <a:srgbClr val="FFFFFF"/>
                      </a:highlight>
                      <a:latin typeface="Aptos" panose="020B0004020202020204" pitchFamily="34" charset="0"/>
                    </a:rPr>
                    <a:t>plot(diffNDVI1719, col=</a:t>
                  </a:r>
                  <a:r>
                    <a:rPr lang="it-IT" sz="1400" b="1" dirty="0" err="1">
                      <a:highlight>
                        <a:srgbClr val="FFFFFF"/>
                      </a:highlight>
                      <a:latin typeface="Aptos" panose="020B0004020202020204" pitchFamily="34" charset="0"/>
                    </a:rPr>
                    <a:t>cividis</a:t>
                  </a:r>
                  <a:r>
                    <a:rPr lang="it-IT" sz="1400" b="1" dirty="0">
                      <a:highlight>
                        <a:srgbClr val="FFFFFF"/>
                      </a:highlight>
                      <a:latin typeface="Aptos" panose="020B0004020202020204" pitchFamily="34" charset="0"/>
                    </a:rPr>
                    <a:t>) </a:t>
                  </a:r>
                </a:p>
                <a:p>
                  <a:r>
                    <a:rPr lang="it-IT" sz="1400" b="1" dirty="0">
                      <a:highlight>
                        <a:srgbClr val="FFFFFF"/>
                      </a:highlight>
                      <a:latin typeface="Aptos" panose="020B0004020202020204" pitchFamily="34" charset="0"/>
                    </a:rPr>
                    <a:t>plot(diffNDVI1922, col=</a:t>
                  </a:r>
                  <a:r>
                    <a:rPr lang="it-IT" sz="1400" b="1" dirty="0" err="1">
                      <a:highlight>
                        <a:srgbClr val="FFFFFF"/>
                      </a:highlight>
                      <a:latin typeface="Aptos" panose="020B0004020202020204" pitchFamily="34" charset="0"/>
                    </a:rPr>
                    <a:t>cividis</a:t>
                  </a:r>
                  <a:r>
                    <a:rPr lang="it-IT" sz="1400" b="1" dirty="0">
                      <a:highlight>
                        <a:srgbClr val="FFFFFF"/>
                      </a:highlight>
                      <a:latin typeface="Aptos" panose="020B0004020202020204" pitchFamily="34" charset="0"/>
                    </a:rPr>
                    <a:t>)</a:t>
                  </a:r>
                </a:p>
                <a:p>
                  <a:r>
                    <a:rPr lang="it-IT" sz="1400" b="1" dirty="0">
                      <a:highlight>
                        <a:srgbClr val="FFFFFF"/>
                      </a:highlight>
                      <a:latin typeface="Aptos" panose="020B0004020202020204" pitchFamily="34" charset="0"/>
                    </a:rPr>
                    <a:t>plot(diffNDVI1722, col=</a:t>
                  </a:r>
                  <a:r>
                    <a:rPr lang="it-IT" sz="1400" b="1" dirty="0" err="1">
                      <a:highlight>
                        <a:srgbClr val="FFFFFF"/>
                      </a:highlight>
                      <a:latin typeface="Aptos" panose="020B0004020202020204" pitchFamily="34" charset="0"/>
                    </a:rPr>
                    <a:t>cividis</a:t>
                  </a:r>
                  <a:r>
                    <a:rPr lang="it-IT" sz="1400" b="1" dirty="0">
                      <a:highlight>
                        <a:srgbClr val="FFFFFF"/>
                      </a:highlight>
                      <a:latin typeface="Aptos" panose="020B0004020202020204" pitchFamily="34" charset="0"/>
                    </a:rPr>
                    <a:t>)</a:t>
                  </a:r>
                </a:p>
              </p:txBody>
            </p:sp>
          </p:grpSp>
        </p:grpSp>
      </p:grpSp>
      <p:sp>
        <p:nvSpPr>
          <p:cNvPr id="18" name="Segnaposto piè di pagina 6">
            <a:extLst>
              <a:ext uri="{FF2B5EF4-FFF2-40B4-BE49-F238E27FC236}">
                <a16:creationId xmlns:a16="http://schemas.microsoft.com/office/drawing/2014/main" id="{2EC80260-0299-F18C-82DE-EEBB700E2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5519" y="6356350"/>
            <a:ext cx="7680960" cy="365125"/>
          </a:xfrm>
        </p:spPr>
        <p:txBody>
          <a:bodyPr/>
          <a:lstStyle/>
          <a:p>
            <a:r>
              <a:rPr lang="it-IT" dirty="0"/>
              <a:t>Corso di Studi: Scienze e Gestione della Natura - Federico Zucchini - Materia: Telerilevamento geo-ecologico</a:t>
            </a:r>
          </a:p>
        </p:txBody>
      </p:sp>
    </p:spTree>
    <p:extLst>
      <p:ext uri="{BB962C8B-B14F-4D97-AF65-F5344CB8AC3E}">
        <p14:creationId xmlns:p14="http://schemas.microsoft.com/office/powerpoint/2010/main" val="2174160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2E27F-0779-8D87-AA73-88F89FE1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8550"/>
            <a:ext cx="10515600" cy="710640"/>
          </a:xfrm>
        </p:spPr>
        <p:txBody>
          <a:bodyPr>
            <a:normAutofit/>
          </a:bodyPr>
          <a:lstStyle/>
          <a:p>
            <a:r>
              <a:rPr lang="it-IT" b="1" dirty="0"/>
              <a:t>Analisi dei dati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475CB29-90B2-0957-CFF1-DF0458573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C6BA-D942-43B5-BC75-EEC4C32A6328}" type="slidenum">
              <a:rPr lang="it-IT" smtClean="0"/>
              <a:t>26</a:t>
            </a:fld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7779766-8580-DAC0-22DE-536CD975F9A9}"/>
              </a:ext>
            </a:extLst>
          </p:cNvPr>
          <p:cNvSpPr txBox="1"/>
          <p:nvPr/>
        </p:nvSpPr>
        <p:spPr>
          <a:xfrm>
            <a:off x="838200" y="1329190"/>
            <a:ext cx="1051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Confronto grafici 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NDVI 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con palette </a:t>
            </a:r>
            <a:r>
              <a:rPr lang="it-IT" sz="2800" b="1" dirty="0" err="1">
                <a:highlight>
                  <a:srgbClr val="FFFFFF"/>
                </a:highlight>
                <a:latin typeface="Aptos" panose="020B0004020202020204" pitchFamily="34" charset="0"/>
              </a:rPr>
              <a:t>normovista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 e 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daltonici</a:t>
            </a:r>
          </a:p>
        </p:txBody>
      </p: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EEB9D7D8-2004-C856-47A1-8F3A46490960}"/>
              </a:ext>
            </a:extLst>
          </p:cNvPr>
          <p:cNvGrpSpPr/>
          <p:nvPr/>
        </p:nvGrpSpPr>
        <p:grpSpPr>
          <a:xfrm>
            <a:off x="57901" y="3978690"/>
            <a:ext cx="12085219" cy="353942"/>
            <a:chOff x="381000" y="3773765"/>
            <a:chExt cx="11461376" cy="353942"/>
          </a:xfrm>
        </p:grpSpPr>
        <p:sp>
          <p:nvSpPr>
            <p:cNvPr id="21" name="Freccia a destra 20">
              <a:extLst>
                <a:ext uri="{FF2B5EF4-FFF2-40B4-BE49-F238E27FC236}">
                  <a16:creationId xmlns:a16="http://schemas.microsoft.com/office/drawing/2014/main" id="{31DA0219-8C32-C69B-FF15-7FF056100C2C}"/>
                </a:ext>
              </a:extLst>
            </p:cNvPr>
            <p:cNvSpPr/>
            <p:nvPr/>
          </p:nvSpPr>
          <p:spPr>
            <a:xfrm>
              <a:off x="381000" y="3839948"/>
              <a:ext cx="11461376" cy="206189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05B1F402-C162-DA20-F461-BF5F95B29102}"/>
                </a:ext>
              </a:extLst>
            </p:cNvPr>
            <p:cNvSpPr txBox="1"/>
            <p:nvPr/>
          </p:nvSpPr>
          <p:spPr>
            <a:xfrm>
              <a:off x="1913964" y="3789153"/>
              <a:ext cx="694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/>
                <a:t>2017</a:t>
              </a: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CF86CAF0-F0B0-C5EF-E7D3-F89AB29440E7}"/>
                </a:ext>
              </a:extLst>
            </p:cNvPr>
            <p:cNvSpPr txBox="1"/>
            <p:nvPr/>
          </p:nvSpPr>
          <p:spPr>
            <a:xfrm>
              <a:off x="5764305" y="3773765"/>
              <a:ext cx="694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/>
                <a:t>2019</a:t>
              </a: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01D1A886-C25D-94DB-4442-C580ACD510B2}"/>
                </a:ext>
              </a:extLst>
            </p:cNvPr>
            <p:cNvSpPr txBox="1"/>
            <p:nvPr/>
          </p:nvSpPr>
          <p:spPr>
            <a:xfrm>
              <a:off x="9634817" y="3789006"/>
              <a:ext cx="694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/>
                <a:t>2022</a:t>
              </a:r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9E7CA56E-5255-3A24-5128-E72B5F282484}"/>
              </a:ext>
            </a:extLst>
          </p:cNvPr>
          <p:cNvGrpSpPr/>
          <p:nvPr/>
        </p:nvGrpSpPr>
        <p:grpSpPr>
          <a:xfrm>
            <a:off x="0" y="1852410"/>
            <a:ext cx="12192000" cy="4530906"/>
            <a:chOff x="0" y="1852410"/>
            <a:chExt cx="12192000" cy="4530906"/>
          </a:xfrm>
        </p:grpSpPr>
        <p:grpSp>
          <p:nvGrpSpPr>
            <p:cNvPr id="27" name="Gruppo 26">
              <a:extLst>
                <a:ext uri="{FF2B5EF4-FFF2-40B4-BE49-F238E27FC236}">
                  <a16:creationId xmlns:a16="http://schemas.microsoft.com/office/drawing/2014/main" id="{55E1541E-1864-AF82-2AE3-64F6785E73E5}"/>
                </a:ext>
              </a:extLst>
            </p:cNvPr>
            <p:cNvGrpSpPr/>
            <p:nvPr/>
          </p:nvGrpSpPr>
          <p:grpSpPr>
            <a:xfrm>
              <a:off x="0" y="1867798"/>
              <a:ext cx="3831737" cy="4495169"/>
              <a:chOff x="0" y="1867798"/>
              <a:chExt cx="3831737" cy="4495169"/>
            </a:xfrm>
          </p:grpSpPr>
          <p:pic>
            <p:nvPicPr>
              <p:cNvPr id="7" name="Immagine 6" descr="Immagine che contiene schermata, Elementi grafici, rosso, Policromia&#10;&#10;Descrizione generata automaticamente">
                <a:extLst>
                  <a:ext uri="{FF2B5EF4-FFF2-40B4-BE49-F238E27FC236}">
                    <a16:creationId xmlns:a16="http://schemas.microsoft.com/office/drawing/2014/main" id="{CC63CB47-7418-1FA4-2505-68E314DEFB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590" t="24673" r="19741" b="22523"/>
              <a:stretch/>
            </p:blipFill>
            <p:spPr>
              <a:xfrm>
                <a:off x="1" y="1867798"/>
                <a:ext cx="3831736" cy="1907379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mappa, schermata, testo, arte&#10;&#10;Descrizione generata automaticamente">
                <a:extLst>
                  <a:ext uri="{FF2B5EF4-FFF2-40B4-BE49-F238E27FC236}">
                    <a16:creationId xmlns:a16="http://schemas.microsoft.com/office/drawing/2014/main" id="{372EA42D-C5CD-3010-815D-6666B166C7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83" t="24683" r="20107" b="22418"/>
              <a:stretch/>
            </p:blipFill>
            <p:spPr>
              <a:xfrm>
                <a:off x="0" y="4437354"/>
                <a:ext cx="3831736" cy="1925613"/>
              </a:xfrm>
              <a:prstGeom prst="rect">
                <a:avLst/>
              </a:prstGeom>
            </p:spPr>
          </p:pic>
        </p:grpSp>
        <p:grpSp>
          <p:nvGrpSpPr>
            <p:cNvPr id="28" name="Gruppo 27">
              <a:extLst>
                <a:ext uri="{FF2B5EF4-FFF2-40B4-BE49-F238E27FC236}">
                  <a16:creationId xmlns:a16="http://schemas.microsoft.com/office/drawing/2014/main" id="{E189C738-ACF8-A3FC-9033-F2A4007FA204}"/>
                </a:ext>
              </a:extLst>
            </p:cNvPr>
            <p:cNvGrpSpPr/>
            <p:nvPr/>
          </p:nvGrpSpPr>
          <p:grpSpPr>
            <a:xfrm>
              <a:off x="4131470" y="1859314"/>
              <a:ext cx="3975449" cy="4524002"/>
              <a:chOff x="4148770" y="1859314"/>
              <a:chExt cx="3975449" cy="4524002"/>
            </a:xfrm>
          </p:grpSpPr>
          <p:pic>
            <p:nvPicPr>
              <p:cNvPr id="11" name="Immagine 10" descr="Immagine che contiene rosso, Policromia, schermata, Elementi grafici&#10;&#10;Descrizione generata automaticamente">
                <a:extLst>
                  <a:ext uri="{FF2B5EF4-FFF2-40B4-BE49-F238E27FC236}">
                    <a16:creationId xmlns:a16="http://schemas.microsoft.com/office/drawing/2014/main" id="{AAF3DDFD-F5F7-7FCF-C6B3-C03FEE255D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26" t="24673" r="19705" b="22523"/>
              <a:stretch/>
            </p:blipFill>
            <p:spPr>
              <a:xfrm>
                <a:off x="4148770" y="1859314"/>
                <a:ext cx="3975449" cy="1978917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mappa, schizzo, Rettangolo, giallo&#10;&#10;Descrizione generata automaticamente">
                <a:extLst>
                  <a:ext uri="{FF2B5EF4-FFF2-40B4-BE49-F238E27FC236}">
                    <a16:creationId xmlns:a16="http://schemas.microsoft.com/office/drawing/2014/main" id="{DE97E1CA-3E75-8067-231A-89DD734BA3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72" t="25041" r="20117" b="22059"/>
              <a:stretch/>
            </p:blipFill>
            <p:spPr>
              <a:xfrm>
                <a:off x="4203326" y="4457703"/>
                <a:ext cx="3831737" cy="1925613"/>
              </a:xfrm>
              <a:prstGeom prst="rect">
                <a:avLst/>
              </a:prstGeom>
            </p:spPr>
          </p:pic>
        </p:grp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4B00202E-74C4-B32C-05D6-E73A2C901956}"/>
                </a:ext>
              </a:extLst>
            </p:cNvPr>
            <p:cNvGrpSpPr/>
            <p:nvPr/>
          </p:nvGrpSpPr>
          <p:grpSpPr>
            <a:xfrm>
              <a:off x="8406653" y="1852410"/>
              <a:ext cx="3785347" cy="4490208"/>
              <a:chOff x="8406653" y="1852410"/>
              <a:chExt cx="3785347" cy="4490208"/>
            </a:xfrm>
          </p:grpSpPr>
          <p:pic>
            <p:nvPicPr>
              <p:cNvPr id="13" name="Immagine 12" descr="Immagine che contiene rosso, Policromia, arte&#10;&#10;Descrizione generata automaticamente">
                <a:extLst>
                  <a:ext uri="{FF2B5EF4-FFF2-40B4-BE49-F238E27FC236}">
                    <a16:creationId xmlns:a16="http://schemas.microsoft.com/office/drawing/2014/main" id="{C1707F9A-5C32-29FD-6972-51916B4B39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574" t="24323" r="19757" b="22177"/>
              <a:stretch/>
            </p:blipFill>
            <p:spPr>
              <a:xfrm>
                <a:off x="8441252" y="1852410"/>
                <a:ext cx="3750748" cy="1891687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mappa&#10;&#10;Descrizione generata automaticamente">
                <a:extLst>
                  <a:ext uri="{FF2B5EF4-FFF2-40B4-BE49-F238E27FC236}">
                    <a16:creationId xmlns:a16="http://schemas.microsoft.com/office/drawing/2014/main" id="{EE5DDD5C-2201-54D4-C34D-58A1407ABD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61" t="24555" r="20127" b="22546"/>
              <a:stretch/>
            </p:blipFill>
            <p:spPr>
              <a:xfrm>
                <a:off x="8406653" y="4457704"/>
                <a:ext cx="3750752" cy="1884914"/>
              </a:xfrm>
              <a:prstGeom prst="rect">
                <a:avLst/>
              </a:prstGeom>
            </p:spPr>
          </p:pic>
        </p:grpSp>
      </p:grpSp>
      <p:sp>
        <p:nvSpPr>
          <p:cNvPr id="37" name="Segnaposto piè di pagina 6">
            <a:extLst>
              <a:ext uri="{FF2B5EF4-FFF2-40B4-BE49-F238E27FC236}">
                <a16:creationId xmlns:a16="http://schemas.microsoft.com/office/drawing/2014/main" id="{0B766D03-08A4-30B1-33DF-561122E2E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5519" y="6356350"/>
            <a:ext cx="7680960" cy="365125"/>
          </a:xfrm>
        </p:spPr>
        <p:txBody>
          <a:bodyPr/>
          <a:lstStyle/>
          <a:p>
            <a:r>
              <a:rPr lang="it-IT" dirty="0"/>
              <a:t>Corso di Studi: Scienze e Gestione della Natura - Federico Zucchini - Materia: Telerilevamento geo-ecologico</a:t>
            </a:r>
          </a:p>
        </p:txBody>
      </p:sp>
    </p:spTree>
    <p:extLst>
      <p:ext uri="{BB962C8B-B14F-4D97-AF65-F5344CB8AC3E}">
        <p14:creationId xmlns:p14="http://schemas.microsoft.com/office/powerpoint/2010/main" val="38638134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2E27F-0779-8D87-AA73-88F89FE1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8550"/>
            <a:ext cx="10515600" cy="710640"/>
          </a:xfrm>
        </p:spPr>
        <p:txBody>
          <a:bodyPr>
            <a:normAutofit/>
          </a:bodyPr>
          <a:lstStyle/>
          <a:p>
            <a:r>
              <a:rPr lang="it-IT" b="1" dirty="0"/>
              <a:t>Analisi dei dati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475CB29-90B2-0957-CFF1-DF0458573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C6BA-D942-43B5-BC75-EEC4C32A6328}" type="slidenum">
              <a:rPr lang="it-IT" smtClean="0"/>
              <a:t>27</a:t>
            </a:fld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7779766-8580-DAC0-22DE-536CD975F9A9}"/>
              </a:ext>
            </a:extLst>
          </p:cNvPr>
          <p:cNvSpPr txBox="1"/>
          <p:nvPr/>
        </p:nvSpPr>
        <p:spPr>
          <a:xfrm>
            <a:off x="838200" y="1329190"/>
            <a:ext cx="1051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Confronto grafici </a:t>
            </a:r>
            <a:r>
              <a:rPr lang="it-IT" sz="2800" b="1" dirty="0" err="1">
                <a:highlight>
                  <a:srgbClr val="FFFFFF"/>
                </a:highlight>
                <a:latin typeface="Aptos" panose="020B0004020202020204" pitchFamily="34" charset="0"/>
              </a:rPr>
              <a:t>diffNDVI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 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con palette </a:t>
            </a:r>
            <a:r>
              <a:rPr lang="it-IT" sz="2800" b="1" dirty="0" err="1">
                <a:highlight>
                  <a:srgbClr val="FFFFFF"/>
                </a:highlight>
                <a:latin typeface="Aptos" panose="020B0004020202020204" pitchFamily="34" charset="0"/>
              </a:rPr>
              <a:t>normovista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 e 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daltonici</a:t>
            </a:r>
          </a:p>
        </p:txBody>
      </p: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EEB9D7D8-2004-C856-47A1-8F3A46490960}"/>
              </a:ext>
            </a:extLst>
          </p:cNvPr>
          <p:cNvGrpSpPr/>
          <p:nvPr/>
        </p:nvGrpSpPr>
        <p:grpSpPr>
          <a:xfrm>
            <a:off x="57901" y="3978690"/>
            <a:ext cx="12085219" cy="353942"/>
            <a:chOff x="381000" y="3773765"/>
            <a:chExt cx="11461376" cy="353942"/>
          </a:xfrm>
        </p:grpSpPr>
        <p:sp>
          <p:nvSpPr>
            <p:cNvPr id="21" name="Freccia a destra 20">
              <a:extLst>
                <a:ext uri="{FF2B5EF4-FFF2-40B4-BE49-F238E27FC236}">
                  <a16:creationId xmlns:a16="http://schemas.microsoft.com/office/drawing/2014/main" id="{31DA0219-8C32-C69B-FF15-7FF056100C2C}"/>
                </a:ext>
              </a:extLst>
            </p:cNvPr>
            <p:cNvSpPr/>
            <p:nvPr/>
          </p:nvSpPr>
          <p:spPr>
            <a:xfrm>
              <a:off x="381000" y="3839948"/>
              <a:ext cx="11461376" cy="206189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05B1F402-C162-DA20-F461-BF5F95B29102}"/>
                </a:ext>
              </a:extLst>
            </p:cNvPr>
            <p:cNvSpPr txBox="1"/>
            <p:nvPr/>
          </p:nvSpPr>
          <p:spPr>
            <a:xfrm>
              <a:off x="1913964" y="3789153"/>
              <a:ext cx="694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/>
                <a:t>2017</a:t>
              </a: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CF86CAF0-F0B0-C5EF-E7D3-F89AB29440E7}"/>
                </a:ext>
              </a:extLst>
            </p:cNvPr>
            <p:cNvSpPr txBox="1"/>
            <p:nvPr/>
          </p:nvSpPr>
          <p:spPr>
            <a:xfrm>
              <a:off x="5764305" y="3773765"/>
              <a:ext cx="694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/>
                <a:t>2019</a:t>
              </a: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01D1A886-C25D-94DB-4442-C580ACD510B2}"/>
                </a:ext>
              </a:extLst>
            </p:cNvPr>
            <p:cNvSpPr txBox="1"/>
            <p:nvPr/>
          </p:nvSpPr>
          <p:spPr>
            <a:xfrm>
              <a:off x="9634817" y="3789006"/>
              <a:ext cx="694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/>
                <a:t>2022</a:t>
              </a:r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F8AE3D7C-D035-5AE7-002F-86211E868CA5}"/>
              </a:ext>
            </a:extLst>
          </p:cNvPr>
          <p:cNvGrpSpPr/>
          <p:nvPr/>
        </p:nvGrpSpPr>
        <p:grpSpPr>
          <a:xfrm>
            <a:off x="97656" y="1979619"/>
            <a:ext cx="12026976" cy="4391972"/>
            <a:chOff x="97656" y="1979619"/>
            <a:chExt cx="12026976" cy="4391972"/>
          </a:xfrm>
        </p:grpSpPr>
        <p:grpSp>
          <p:nvGrpSpPr>
            <p:cNvPr id="27" name="Gruppo 26">
              <a:extLst>
                <a:ext uri="{FF2B5EF4-FFF2-40B4-BE49-F238E27FC236}">
                  <a16:creationId xmlns:a16="http://schemas.microsoft.com/office/drawing/2014/main" id="{4A2DC403-B3E5-6E49-889C-E8E467D1D589}"/>
                </a:ext>
              </a:extLst>
            </p:cNvPr>
            <p:cNvGrpSpPr/>
            <p:nvPr/>
          </p:nvGrpSpPr>
          <p:grpSpPr>
            <a:xfrm>
              <a:off x="97656" y="2006238"/>
              <a:ext cx="3885876" cy="4350112"/>
              <a:chOff x="97656" y="2006238"/>
              <a:chExt cx="3885876" cy="4350112"/>
            </a:xfrm>
          </p:grpSpPr>
          <p:pic>
            <p:nvPicPr>
              <p:cNvPr id="7" name="Immagine 6" descr="Immagine che contiene giallo, Policromia, arte&#10;&#10;Descrizione generata automaticamente">
                <a:extLst>
                  <a:ext uri="{FF2B5EF4-FFF2-40B4-BE49-F238E27FC236}">
                    <a16:creationId xmlns:a16="http://schemas.microsoft.com/office/drawing/2014/main" id="{FE2AE20E-E950-FBFB-184E-F2D80CE8FD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523" t="24960" r="20128" b="22144"/>
              <a:stretch/>
            </p:blipFill>
            <p:spPr>
              <a:xfrm>
                <a:off x="97656" y="2006238"/>
                <a:ext cx="3885876" cy="1948129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Rettangolo, schermata, arte&#10;&#10;Descrizione generata automaticamente">
                <a:extLst>
                  <a:ext uri="{FF2B5EF4-FFF2-40B4-BE49-F238E27FC236}">
                    <a16:creationId xmlns:a16="http://schemas.microsoft.com/office/drawing/2014/main" id="{AB48A6B6-1524-25BB-AC48-9FEDCDC2D3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54" t="24939" r="20454" b="22536"/>
              <a:stretch/>
            </p:blipFill>
            <p:spPr>
              <a:xfrm>
                <a:off x="116598" y="4434368"/>
                <a:ext cx="3843964" cy="1921982"/>
              </a:xfrm>
              <a:prstGeom prst="rect">
                <a:avLst/>
              </a:prstGeom>
            </p:spPr>
          </p:pic>
        </p:grpSp>
        <p:grpSp>
          <p:nvGrpSpPr>
            <p:cNvPr id="28" name="Gruppo 27">
              <a:extLst>
                <a:ext uri="{FF2B5EF4-FFF2-40B4-BE49-F238E27FC236}">
                  <a16:creationId xmlns:a16="http://schemas.microsoft.com/office/drawing/2014/main" id="{DFD1BBE4-1CE4-CB39-6682-6C0FEF0E7CB4}"/>
                </a:ext>
              </a:extLst>
            </p:cNvPr>
            <p:cNvGrpSpPr/>
            <p:nvPr/>
          </p:nvGrpSpPr>
          <p:grpSpPr>
            <a:xfrm>
              <a:off x="4121857" y="2006238"/>
              <a:ext cx="3978574" cy="4350112"/>
              <a:chOff x="4121857" y="2006238"/>
              <a:chExt cx="3978574" cy="4350112"/>
            </a:xfrm>
          </p:grpSpPr>
          <p:pic>
            <p:nvPicPr>
              <p:cNvPr id="11" name="Immagine 10" descr="Immagine che contiene arancione, Policromia, Ambra, giallo&#10;&#10;Descrizione generata automaticamente">
                <a:extLst>
                  <a:ext uri="{FF2B5EF4-FFF2-40B4-BE49-F238E27FC236}">
                    <a16:creationId xmlns:a16="http://schemas.microsoft.com/office/drawing/2014/main" id="{867F685C-A380-FBAA-7742-ABFABC851D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42" t="24960" r="19493" b="22144"/>
              <a:stretch/>
            </p:blipFill>
            <p:spPr>
              <a:xfrm>
                <a:off x="4121857" y="2006238"/>
                <a:ext cx="3978574" cy="194813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schermata, Rettangolo, arte&#10;&#10;Descrizione generata automaticamente">
                <a:extLst>
                  <a:ext uri="{FF2B5EF4-FFF2-40B4-BE49-F238E27FC236}">
                    <a16:creationId xmlns:a16="http://schemas.microsoft.com/office/drawing/2014/main" id="{7F52DAAA-D4C9-019E-DA56-F780FD2F2E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330" t="24939" r="20579" b="22536"/>
              <a:stretch/>
            </p:blipFill>
            <p:spPr>
              <a:xfrm>
                <a:off x="4188155" y="4434368"/>
                <a:ext cx="3843964" cy="1921982"/>
              </a:xfrm>
              <a:prstGeom prst="rect">
                <a:avLst/>
              </a:prstGeom>
            </p:spPr>
          </p:pic>
        </p:grp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E5EE84FC-7EEF-B786-5172-E5B6EB0D4E77}"/>
                </a:ext>
              </a:extLst>
            </p:cNvPr>
            <p:cNvGrpSpPr/>
            <p:nvPr/>
          </p:nvGrpSpPr>
          <p:grpSpPr>
            <a:xfrm>
              <a:off x="8238756" y="1979619"/>
              <a:ext cx="3885876" cy="4391972"/>
              <a:chOff x="8238756" y="1979619"/>
              <a:chExt cx="3885876" cy="4391972"/>
            </a:xfrm>
          </p:grpSpPr>
          <p:pic>
            <p:nvPicPr>
              <p:cNvPr id="13" name="Immagine 12" descr="Immagine che contiene giallo, schermata, Policromia, Ambra&#10;&#10;Descrizione generata automaticamente">
                <a:extLst>
                  <a:ext uri="{FF2B5EF4-FFF2-40B4-BE49-F238E27FC236}">
                    <a16:creationId xmlns:a16="http://schemas.microsoft.com/office/drawing/2014/main" id="{F1EF52EF-2140-C25E-85D8-A3DE8A61A1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376" t="24960" r="20274" b="22144"/>
              <a:stretch/>
            </p:blipFill>
            <p:spPr>
              <a:xfrm>
                <a:off x="8238756" y="1979619"/>
                <a:ext cx="3885876" cy="194813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schermata, Rettangolo, arte&#10;&#10;Descrizione generata automaticamente">
                <a:extLst>
                  <a:ext uri="{FF2B5EF4-FFF2-40B4-BE49-F238E27FC236}">
                    <a16:creationId xmlns:a16="http://schemas.microsoft.com/office/drawing/2014/main" id="{1CFBCB16-9D02-13AD-037A-B2FA76ACA4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206" t="24939" r="20703" b="22536"/>
              <a:stretch/>
            </p:blipFill>
            <p:spPr>
              <a:xfrm>
                <a:off x="8259712" y="4449609"/>
                <a:ext cx="3843964" cy="1921982"/>
              </a:xfrm>
              <a:prstGeom prst="rect">
                <a:avLst/>
              </a:prstGeom>
            </p:spPr>
          </p:pic>
        </p:grpSp>
      </p:grpSp>
      <p:sp>
        <p:nvSpPr>
          <p:cNvPr id="37" name="Segnaposto piè di pagina 6">
            <a:extLst>
              <a:ext uri="{FF2B5EF4-FFF2-40B4-BE49-F238E27FC236}">
                <a16:creationId xmlns:a16="http://schemas.microsoft.com/office/drawing/2014/main" id="{CDCBDBBB-3DF6-DE65-225A-767F1A861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5519" y="6356350"/>
            <a:ext cx="7680960" cy="365125"/>
          </a:xfrm>
        </p:spPr>
        <p:txBody>
          <a:bodyPr/>
          <a:lstStyle/>
          <a:p>
            <a:r>
              <a:rPr lang="it-IT" dirty="0"/>
              <a:t>Corso di Studi: Scienze e Gestione della Natura - Federico Zucchini - Materia: Telerilevamento geo-ecologico</a:t>
            </a:r>
          </a:p>
        </p:txBody>
      </p:sp>
    </p:spTree>
    <p:extLst>
      <p:ext uri="{BB962C8B-B14F-4D97-AF65-F5344CB8AC3E}">
        <p14:creationId xmlns:p14="http://schemas.microsoft.com/office/powerpoint/2010/main" val="310120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2E27F-0779-8D87-AA73-88F89FE1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202"/>
            <a:ext cx="10515600" cy="710640"/>
          </a:xfrm>
        </p:spPr>
        <p:txBody>
          <a:bodyPr>
            <a:normAutofit/>
          </a:bodyPr>
          <a:lstStyle/>
          <a:p>
            <a:r>
              <a:rPr lang="it-IT" b="1" dirty="0"/>
              <a:t>Analisi dei dati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475CB29-90B2-0957-CFF1-DF0458573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C6BA-D942-43B5-BC75-EEC4C32A6328}" type="slidenum">
              <a:rPr lang="it-IT" smtClean="0"/>
              <a:t>28</a:t>
            </a:fld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7779766-8580-DAC0-22DE-536CD975F9A9}"/>
              </a:ext>
            </a:extLst>
          </p:cNvPr>
          <p:cNvSpPr txBox="1"/>
          <p:nvPr/>
        </p:nvSpPr>
        <p:spPr>
          <a:xfrm>
            <a:off x="838200" y="1265261"/>
            <a:ext cx="1051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Analisi Multivariata (AM)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4C30486-C1EA-0132-5C6A-8E8AE4AB1F32}"/>
              </a:ext>
            </a:extLst>
          </p:cNvPr>
          <p:cNvSpPr txBox="1"/>
          <p:nvPr/>
        </p:nvSpPr>
        <p:spPr>
          <a:xfrm>
            <a:off x="838200" y="2018901"/>
            <a:ext cx="105156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Cos’è l’Analisi Multivariata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: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it-IT" sz="2800" dirty="0"/>
              <a:t>Analisi delle componenti principali (PCA) delle immagini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it-IT" sz="2800" dirty="0"/>
              <a:t>Non scelgo la banda MA lavoro sull'intera immagine</a:t>
            </a:r>
          </a:p>
          <a:p>
            <a:pPr lvl="1"/>
            <a:endParaRPr lang="it-IT" sz="2800" b="1" dirty="0"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Cosa fa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: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it-IT" sz="2800" dirty="0"/>
              <a:t>Ci consente di portare un sistema a più bande in una sola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it-IT" sz="2800" dirty="0"/>
              <a:t>Ci permette di trasformare i dati in un oggetto in un nuovo set di variabili (PC) che spiegheranno la variabilità dei dati originali. </a:t>
            </a:r>
          </a:p>
        </p:txBody>
      </p:sp>
      <p:sp>
        <p:nvSpPr>
          <p:cNvPr id="11" name="Segnaposto piè di pagina 6">
            <a:extLst>
              <a:ext uri="{FF2B5EF4-FFF2-40B4-BE49-F238E27FC236}">
                <a16:creationId xmlns:a16="http://schemas.microsoft.com/office/drawing/2014/main" id="{B72E0270-31BB-1CA2-1D65-B767B2071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5519" y="6356350"/>
            <a:ext cx="7680960" cy="365125"/>
          </a:xfrm>
        </p:spPr>
        <p:txBody>
          <a:bodyPr/>
          <a:lstStyle/>
          <a:p>
            <a:r>
              <a:rPr lang="it-IT" dirty="0"/>
              <a:t>Corso di Studi: Scienze e Gestione della Natura - Federico Zucchini - Materia: Telerilevamento geo-ecologico</a:t>
            </a:r>
          </a:p>
        </p:txBody>
      </p:sp>
    </p:spTree>
    <p:extLst>
      <p:ext uri="{BB962C8B-B14F-4D97-AF65-F5344CB8AC3E}">
        <p14:creationId xmlns:p14="http://schemas.microsoft.com/office/powerpoint/2010/main" val="34704389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2E27F-0779-8D87-AA73-88F89FE1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202"/>
            <a:ext cx="10515600" cy="710640"/>
          </a:xfrm>
        </p:spPr>
        <p:txBody>
          <a:bodyPr>
            <a:normAutofit/>
          </a:bodyPr>
          <a:lstStyle/>
          <a:p>
            <a:r>
              <a:rPr lang="it-IT" b="1" dirty="0"/>
              <a:t>Analisi dei dati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475CB29-90B2-0957-CFF1-DF0458573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C6BA-D942-43B5-BC75-EEC4C32A6328}" type="slidenum">
              <a:rPr lang="it-IT" smtClean="0"/>
              <a:t>29</a:t>
            </a:fld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7779766-8580-DAC0-22DE-536CD975F9A9}"/>
              </a:ext>
            </a:extLst>
          </p:cNvPr>
          <p:cNvSpPr txBox="1"/>
          <p:nvPr/>
        </p:nvSpPr>
        <p:spPr>
          <a:xfrm>
            <a:off x="838200" y="1265261"/>
            <a:ext cx="1051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Analisi Multivariata (AM)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4F30363-857B-1B47-1F12-A958C41E9A1F}"/>
              </a:ext>
            </a:extLst>
          </p:cNvPr>
          <p:cNvSpPr txBox="1"/>
          <p:nvPr/>
        </p:nvSpPr>
        <p:spPr>
          <a:xfrm>
            <a:off x="838200" y="2018900"/>
            <a:ext cx="333201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>
                <a:highlight>
                  <a:srgbClr val="FFFFFF"/>
                </a:highlight>
                <a:latin typeface="Aptos" panose="020B0004020202020204" pitchFamily="34" charset="0"/>
              </a:rPr>
              <a:t>Es. codice per avere le pc delle immagini</a:t>
            </a:r>
          </a:p>
          <a:p>
            <a:endParaRPr lang="it-IT" sz="1400" dirty="0">
              <a:highlight>
                <a:srgbClr val="FFFFFF"/>
              </a:highlight>
              <a:latin typeface="Aptos" panose="020B0004020202020204" pitchFamily="34" charset="0"/>
            </a:endParaRPr>
          </a:p>
          <a:p>
            <a:r>
              <a:rPr lang="it-IT" sz="1400" b="1" dirty="0">
                <a:highlight>
                  <a:srgbClr val="FFFFFF"/>
                </a:highlight>
                <a:latin typeface="Aptos" panose="020B0004020202020204" pitchFamily="34" charset="0"/>
              </a:rPr>
              <a:t>pcimage17&lt;-</a:t>
            </a:r>
            <a:r>
              <a:rPr lang="it-IT" sz="1400" b="1" dirty="0" err="1">
                <a:highlight>
                  <a:srgbClr val="FFFFFF"/>
                </a:highlight>
                <a:latin typeface="Aptos" panose="020B0004020202020204" pitchFamily="34" charset="0"/>
              </a:rPr>
              <a:t>im.pca</a:t>
            </a:r>
            <a:r>
              <a:rPr lang="it-IT" sz="1400" b="1" dirty="0">
                <a:highlight>
                  <a:srgbClr val="FFFFFF"/>
                </a:highlight>
                <a:latin typeface="Aptos" panose="020B0004020202020204" pitchFamily="34" charset="0"/>
              </a:rPr>
              <a:t>(VaiaCadore17)</a:t>
            </a:r>
          </a:p>
          <a:p>
            <a:r>
              <a:rPr lang="it-IT" sz="1400" b="1" dirty="0">
                <a:highlight>
                  <a:srgbClr val="FFFFFF"/>
                </a:highlight>
                <a:latin typeface="Aptos" panose="020B0004020202020204" pitchFamily="34" charset="0"/>
              </a:rPr>
              <a:t>pcimage19&lt;-</a:t>
            </a:r>
            <a:r>
              <a:rPr lang="it-IT" sz="1400" b="1" dirty="0" err="1">
                <a:highlight>
                  <a:srgbClr val="FFFFFF"/>
                </a:highlight>
                <a:latin typeface="Aptos" panose="020B0004020202020204" pitchFamily="34" charset="0"/>
              </a:rPr>
              <a:t>im.pca</a:t>
            </a:r>
            <a:r>
              <a:rPr lang="it-IT" sz="1400" b="1" dirty="0">
                <a:highlight>
                  <a:srgbClr val="FFFFFF"/>
                </a:highlight>
                <a:latin typeface="Aptos" panose="020B0004020202020204" pitchFamily="34" charset="0"/>
              </a:rPr>
              <a:t>(VaiaCadore19)</a:t>
            </a:r>
          </a:p>
          <a:p>
            <a:r>
              <a:rPr lang="it-IT" sz="1400" b="1" dirty="0">
                <a:highlight>
                  <a:srgbClr val="FFFFFF"/>
                </a:highlight>
                <a:latin typeface="Aptos" panose="020B0004020202020204" pitchFamily="34" charset="0"/>
              </a:rPr>
              <a:t>pcimage22&lt;-</a:t>
            </a:r>
            <a:r>
              <a:rPr lang="it-IT" sz="1400" b="1" dirty="0" err="1">
                <a:highlight>
                  <a:srgbClr val="FFFFFF"/>
                </a:highlight>
                <a:latin typeface="Aptos" panose="020B0004020202020204" pitchFamily="34" charset="0"/>
              </a:rPr>
              <a:t>im.pca</a:t>
            </a:r>
            <a:r>
              <a:rPr lang="it-IT" sz="1400" b="1" dirty="0">
                <a:highlight>
                  <a:srgbClr val="FFFFFF"/>
                </a:highlight>
                <a:latin typeface="Aptos" panose="020B0004020202020204" pitchFamily="34" charset="0"/>
              </a:rPr>
              <a:t>(VaiaCadore22)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B7C26A8-E96D-B559-C4AB-CE978F608AB0}"/>
              </a:ext>
            </a:extLst>
          </p:cNvPr>
          <p:cNvSpPr txBox="1"/>
          <p:nvPr/>
        </p:nvSpPr>
        <p:spPr>
          <a:xfrm>
            <a:off x="838199" y="3418870"/>
            <a:ext cx="1051559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/>
              <a:t>I risultati per ogni anno sono i seguenti: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it-IT" sz="2800" dirty="0"/>
              <a:t>Anno </a:t>
            </a:r>
            <a:r>
              <a:rPr lang="it-IT" sz="2800" b="1" dirty="0"/>
              <a:t>2017</a:t>
            </a:r>
            <a:r>
              <a:rPr lang="it-IT" sz="2800" dirty="0"/>
              <a:t>: 63.113702, 35.494496, 7.152123, 3.962982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it-IT" sz="2800" dirty="0"/>
              <a:t>Anno </a:t>
            </a:r>
            <a:r>
              <a:rPr lang="it-IT" sz="2800" b="1" dirty="0"/>
              <a:t>2019</a:t>
            </a:r>
            <a:r>
              <a:rPr lang="it-IT" sz="2800" dirty="0"/>
              <a:t>: 63.881631, 39.625920, 6.937409, 3.645387</a:t>
            </a:r>
            <a:endParaRPr lang="it-IT" sz="2800" b="1" dirty="0">
              <a:solidFill>
                <a:srgbClr val="FF0000"/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it-IT" sz="2800" dirty="0"/>
              <a:t>Anno </a:t>
            </a:r>
            <a:r>
              <a:rPr lang="it-IT" sz="2800" b="1" dirty="0"/>
              <a:t>2022</a:t>
            </a:r>
            <a:r>
              <a:rPr lang="it-IT" sz="2800" dirty="0"/>
              <a:t>: 65.461322, 38.640064, 6.430111, 3.706848</a:t>
            </a:r>
            <a:endParaRPr lang="it-IT" sz="2800" b="1" dirty="0">
              <a:solidFill>
                <a:srgbClr val="FF0000"/>
              </a:solidFill>
              <a:highlight>
                <a:srgbClr val="FFFFFF"/>
              </a:highlight>
              <a:latin typeface="Aptos" panose="020B000402020202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FB827EF-C2DE-61AD-5F91-68E584E66866}"/>
              </a:ext>
            </a:extLst>
          </p:cNvPr>
          <p:cNvSpPr txBox="1"/>
          <p:nvPr/>
        </p:nvSpPr>
        <p:spPr>
          <a:xfrm>
            <a:off x="838199" y="5465171"/>
            <a:ext cx="1051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Per ogni anno riporto i relativi conti con i risultati</a:t>
            </a:r>
          </a:p>
        </p:txBody>
      </p:sp>
      <p:sp>
        <p:nvSpPr>
          <p:cNvPr id="11" name="Segnaposto piè di pagina 6">
            <a:extLst>
              <a:ext uri="{FF2B5EF4-FFF2-40B4-BE49-F238E27FC236}">
                <a16:creationId xmlns:a16="http://schemas.microsoft.com/office/drawing/2014/main" id="{CD8ED788-7DFE-5930-14D2-F511C4E34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5519" y="6356350"/>
            <a:ext cx="7680960" cy="365125"/>
          </a:xfrm>
        </p:spPr>
        <p:txBody>
          <a:bodyPr/>
          <a:lstStyle/>
          <a:p>
            <a:r>
              <a:rPr lang="it-IT" dirty="0"/>
              <a:t>Corso di Studi: Scienze e Gestione della Natura - Federico Zucchini - Materia: Telerilevamento geo-ecologico</a:t>
            </a:r>
          </a:p>
        </p:txBody>
      </p:sp>
    </p:spTree>
    <p:extLst>
      <p:ext uri="{BB962C8B-B14F-4D97-AF65-F5344CB8AC3E}">
        <p14:creationId xmlns:p14="http://schemas.microsoft.com/office/powerpoint/2010/main" val="4190246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2E27F-0779-8D87-AA73-88F89FE1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202"/>
            <a:ext cx="10515600" cy="710640"/>
          </a:xfrm>
        </p:spPr>
        <p:txBody>
          <a:bodyPr/>
          <a:lstStyle/>
          <a:p>
            <a:r>
              <a:rPr lang="it-IT" dirty="0"/>
              <a:t>Introduzione: </a:t>
            </a:r>
            <a:r>
              <a:rPr lang="it-IT" b="1" dirty="0">
                <a:solidFill>
                  <a:srgbClr val="0070C0"/>
                </a:solidFill>
              </a:rPr>
              <a:t>La Tempesta Vaia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475CB29-90B2-0957-CFF1-DF0458573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C6BA-D942-43B5-BC75-EEC4C32A6328}" type="slidenum">
              <a:rPr lang="it-IT" smtClean="0"/>
              <a:t>3</a:t>
            </a:fld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2B8AD61F-328B-E5B8-C706-9BE7E25D6BA6}"/>
              </a:ext>
            </a:extLst>
          </p:cNvPr>
          <p:cNvSpPr txBox="1">
            <a:spLocks/>
          </p:cNvSpPr>
          <p:nvPr/>
        </p:nvSpPr>
        <p:spPr>
          <a:xfrm>
            <a:off x="990600" y="1128714"/>
            <a:ext cx="6342529" cy="3658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200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59DCA4D-CDE0-6F8C-10A2-06590FE532B3}"/>
              </a:ext>
            </a:extLst>
          </p:cNvPr>
          <p:cNvSpPr txBox="1"/>
          <p:nvPr/>
        </p:nvSpPr>
        <p:spPr>
          <a:xfrm>
            <a:off x="552171" y="1128714"/>
            <a:ext cx="722107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b="1" dirty="0"/>
              <a:t>Cos’è stata: </a:t>
            </a:r>
            <a:r>
              <a:rPr lang="it-IT" sz="2800" dirty="0"/>
              <a:t>Violenta</a:t>
            </a:r>
            <a:r>
              <a:rPr lang="it-IT" sz="2800" dirty="0">
                <a:highlight>
                  <a:srgbClr val="FFFFFF"/>
                </a:highlight>
                <a:latin typeface="Arial" panose="020B0604020202020204" pitchFamily="34" charset="0"/>
              </a:rPr>
              <a:t> tempesta abbattutasi sul Mediterraneo (ed in Italia in particolare)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b="1" dirty="0">
                <a:highlight>
                  <a:srgbClr val="FFFFFF"/>
                </a:highlight>
                <a:latin typeface="Arial" panose="020B0604020202020204" pitchFamily="34" charset="0"/>
              </a:rPr>
              <a:t>Periodo:</a:t>
            </a:r>
            <a:r>
              <a:rPr lang="it-IT" sz="2800" b="1" dirty="0">
                <a:solidFill>
                  <a:srgbClr val="FF000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tra ottobre e novembre 2018</a:t>
            </a:r>
            <a:r>
              <a:rPr lang="it-IT" sz="2800" dirty="0"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endParaRPr lang="it-IT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b="1" dirty="0"/>
              <a:t>Caratteristiche</a:t>
            </a:r>
            <a:r>
              <a:rPr lang="it-IT" sz="2800" dirty="0"/>
              <a:t>:</a:t>
            </a:r>
          </a:p>
          <a:p>
            <a:pPr marL="627063" indent="-342900">
              <a:buFont typeface="Courier New" panose="02070309020205020404" pitchFamily="49" charset="0"/>
              <a:buChar char="o"/>
            </a:pPr>
            <a:r>
              <a:rPr lang="it-IT" sz="2800" b="1" dirty="0">
                <a:highlight>
                  <a:srgbClr val="FFFFFF"/>
                </a:highlight>
                <a:latin typeface="Arial" panose="020B0604020202020204" pitchFamily="34" charset="0"/>
              </a:rPr>
              <a:t>raffiche</a:t>
            </a:r>
            <a:r>
              <a:rPr lang="it-IT" sz="2800" dirty="0">
                <a:highlight>
                  <a:srgbClr val="FFFFFF"/>
                </a:highlight>
                <a:latin typeface="Arial" panose="020B0604020202020204" pitchFamily="34" charset="0"/>
              </a:rPr>
              <a:t> di </a:t>
            </a:r>
            <a:r>
              <a:rPr lang="it-IT" sz="2800" b="1" dirty="0">
                <a:highlight>
                  <a:srgbClr val="FFFFFF"/>
                </a:highlight>
                <a:latin typeface="Arial" panose="020B0604020202020204" pitchFamily="34" charset="0"/>
              </a:rPr>
              <a:t>vento</a:t>
            </a:r>
            <a:r>
              <a:rPr lang="it-IT" sz="2800" dirty="0">
                <a:highlight>
                  <a:srgbClr val="FFFFFF"/>
                </a:highlight>
                <a:latin typeface="Arial" panose="020B0604020202020204" pitchFamily="34" charset="0"/>
              </a:rPr>
              <a:t> a </a:t>
            </a:r>
            <a:r>
              <a:rPr lang="it-IT" sz="2800" b="1" u="sng" dirty="0">
                <a:highlight>
                  <a:srgbClr val="FFFFFF"/>
                </a:highlight>
                <a:latin typeface="Arial" panose="020B0604020202020204" pitchFamily="34" charset="0"/>
              </a:rPr>
              <a:t>livello uragano</a:t>
            </a:r>
          </a:p>
          <a:p>
            <a:pPr marL="627063" indent="-342900">
              <a:buFont typeface="Courier New" panose="02070309020205020404" pitchFamily="49" charset="0"/>
              <a:buChar char="o"/>
            </a:pPr>
            <a:r>
              <a:rPr lang="it-IT" sz="2800" b="1" dirty="0">
                <a:highlight>
                  <a:srgbClr val="FFFFFF"/>
                </a:highlight>
                <a:latin typeface="Arial" panose="020B0604020202020204" pitchFamily="34" charset="0"/>
              </a:rPr>
              <a:t>forti piogge</a:t>
            </a:r>
          </a:p>
          <a:p>
            <a:pPr marL="285750" indent="-285750">
              <a:buFont typeface="Arial" panose="020B0604020202020204" pitchFamily="34" charset="0"/>
              <a:buChar char="•"/>
              <a:tabLst>
                <a:tab pos="179388" algn="l"/>
                <a:tab pos="268288" algn="l"/>
              </a:tabLst>
            </a:pPr>
            <a:r>
              <a:rPr lang="it-IT" sz="2800" b="1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Danni:</a:t>
            </a:r>
            <a:endParaRPr lang="it-IT" sz="2800" b="1" dirty="0"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627063" indent="-342900">
              <a:buFont typeface="Courier New" panose="02070309020205020404" pitchFamily="49" charset="0"/>
              <a:buChar char="o"/>
            </a:pPr>
            <a:r>
              <a:rPr lang="it-IT" sz="2800" b="1" dirty="0">
                <a:highlight>
                  <a:srgbClr val="FFFFFF"/>
                </a:highlight>
                <a:latin typeface="Arial" panose="020B0604020202020204" pitchFamily="34" charset="0"/>
              </a:rPr>
              <a:t>Inondazioni</a:t>
            </a:r>
          </a:p>
          <a:p>
            <a:pPr marL="627063" indent="-342900">
              <a:buFont typeface="Courier New" panose="02070309020205020404" pitchFamily="49" charset="0"/>
              <a:buChar char="o"/>
            </a:pPr>
            <a:r>
              <a:rPr lang="it-IT" sz="2800" b="1" u="sng" dirty="0">
                <a:highlight>
                  <a:srgbClr val="FFFFFF"/>
                </a:highlight>
                <a:latin typeface="Arial" panose="020B0604020202020204" pitchFamily="34" charset="0"/>
              </a:rPr>
              <a:t>schianti da vento</a:t>
            </a:r>
            <a:r>
              <a:rPr lang="it-IT" sz="2800" b="1" dirty="0">
                <a:highlight>
                  <a:srgbClr val="FFFFFF"/>
                </a:highlight>
                <a:latin typeface="Arial" panose="020B0604020202020204" pitchFamily="34" charset="0"/>
              </a:rPr>
              <a:t> (boschi e foreste)</a:t>
            </a:r>
          </a:p>
          <a:p>
            <a:pPr marL="627063" indent="-342900">
              <a:buFont typeface="Courier New" panose="02070309020205020404" pitchFamily="49" charset="0"/>
              <a:buChar char="o"/>
            </a:pPr>
            <a:r>
              <a:rPr lang="it-IT" sz="2800" b="1" dirty="0">
                <a:highlight>
                  <a:srgbClr val="FFFFFF"/>
                </a:highlight>
                <a:latin typeface="Arial" panose="020B0604020202020204" pitchFamily="34" charset="0"/>
              </a:rPr>
              <a:t>Abbattimento ca. 14 milioni di alberi</a:t>
            </a:r>
            <a:r>
              <a:rPr lang="it-IT" sz="2800" dirty="0"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  <a:endParaRPr lang="it-IT" dirty="0"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D6F95B38-561E-A7DB-3EED-5C55D6859308}"/>
              </a:ext>
            </a:extLst>
          </p:cNvPr>
          <p:cNvGrpSpPr/>
          <p:nvPr/>
        </p:nvGrpSpPr>
        <p:grpSpPr>
          <a:xfrm>
            <a:off x="7610754" y="2022328"/>
            <a:ext cx="4029075" cy="3346536"/>
            <a:chOff x="7673787" y="2018823"/>
            <a:chExt cx="4029075" cy="3346536"/>
          </a:xfrm>
        </p:grpSpPr>
        <p:pic>
          <p:nvPicPr>
            <p:cNvPr id="7" name="Immagine 6" descr="Immagine che contiene dipinto, arte, Terra&#10;&#10;Descrizione generata automaticamente">
              <a:extLst>
                <a:ext uri="{FF2B5EF4-FFF2-40B4-BE49-F238E27FC236}">
                  <a16:creationId xmlns:a16="http://schemas.microsoft.com/office/drawing/2014/main" id="{2A5D5097-2FBB-6089-090E-95531A5E8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3787" y="2018823"/>
              <a:ext cx="4029075" cy="2820353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4933376A-5729-E226-185D-2B27EF1C6BBA}"/>
                </a:ext>
              </a:extLst>
            </p:cNvPr>
            <p:cNvSpPr txBox="1"/>
            <p:nvPr/>
          </p:nvSpPr>
          <p:spPr>
            <a:xfrm>
              <a:off x="7700682" y="4903694"/>
              <a:ext cx="40021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Gif animata relativa ad immagine satellitare del passaggio di Vaia sull’Italia</a:t>
              </a:r>
            </a:p>
          </p:txBody>
        </p:sp>
      </p:grpSp>
      <p:sp>
        <p:nvSpPr>
          <p:cNvPr id="6" name="Segnaposto piè di pagina 6">
            <a:extLst>
              <a:ext uri="{FF2B5EF4-FFF2-40B4-BE49-F238E27FC236}">
                <a16:creationId xmlns:a16="http://schemas.microsoft.com/office/drawing/2014/main" id="{DB9B4041-3C12-C05F-E957-94A1A7259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5519" y="6356350"/>
            <a:ext cx="7680960" cy="365125"/>
          </a:xfrm>
        </p:spPr>
        <p:txBody>
          <a:bodyPr/>
          <a:lstStyle/>
          <a:p>
            <a:r>
              <a:rPr lang="it-IT" dirty="0"/>
              <a:t>Corso di Studi: Scienze e Gestione della Natura - Federico Zucchini - Materia: Telerilevamento geo-ecologico</a:t>
            </a:r>
          </a:p>
        </p:txBody>
      </p:sp>
    </p:spTree>
    <p:extLst>
      <p:ext uri="{BB962C8B-B14F-4D97-AF65-F5344CB8AC3E}">
        <p14:creationId xmlns:p14="http://schemas.microsoft.com/office/powerpoint/2010/main" val="7766584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2E27F-0779-8D87-AA73-88F89FE1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202"/>
            <a:ext cx="10515600" cy="710640"/>
          </a:xfrm>
        </p:spPr>
        <p:txBody>
          <a:bodyPr>
            <a:normAutofit/>
          </a:bodyPr>
          <a:lstStyle/>
          <a:p>
            <a:r>
              <a:rPr lang="it-IT" b="1" dirty="0"/>
              <a:t>Analisi dei dati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475CB29-90B2-0957-CFF1-DF0458573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C6BA-D942-43B5-BC75-EEC4C32A6328}" type="slidenum">
              <a:rPr lang="it-IT" smtClean="0"/>
              <a:t>30</a:t>
            </a:fld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7779766-8580-DAC0-22DE-536CD975F9A9}"/>
              </a:ext>
            </a:extLst>
          </p:cNvPr>
          <p:cNvSpPr txBox="1"/>
          <p:nvPr/>
        </p:nvSpPr>
        <p:spPr>
          <a:xfrm>
            <a:off x="838200" y="1265261"/>
            <a:ext cx="1051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Analisi Multivariata (AM), anno 2017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BECDBF86-6D37-01B3-971F-2F5FAA6EC5B4}"/>
              </a:ext>
            </a:extLst>
          </p:cNvPr>
          <p:cNvGrpSpPr/>
          <p:nvPr/>
        </p:nvGrpSpPr>
        <p:grpSpPr>
          <a:xfrm>
            <a:off x="838200" y="2018900"/>
            <a:ext cx="10515600" cy="4238315"/>
            <a:chOff x="838200" y="2018900"/>
            <a:chExt cx="10515600" cy="4238315"/>
          </a:xfrm>
        </p:grpSpPr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FEBB7A01-7090-C754-7912-731864D07770}"/>
                </a:ext>
              </a:extLst>
            </p:cNvPr>
            <p:cNvGrpSpPr/>
            <p:nvPr/>
          </p:nvGrpSpPr>
          <p:grpSpPr>
            <a:xfrm>
              <a:off x="838200" y="2018900"/>
              <a:ext cx="7315200" cy="2323299"/>
              <a:chOff x="838200" y="2018900"/>
              <a:chExt cx="7315200" cy="2323299"/>
            </a:xfrm>
          </p:grpSpPr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4F30363-857B-1B47-1F12-A958C41E9A1F}"/>
                  </a:ext>
                </a:extLst>
              </p:cNvPr>
              <p:cNvSpPr txBox="1"/>
              <p:nvPr/>
            </p:nvSpPr>
            <p:spPr>
              <a:xfrm>
                <a:off x="838200" y="2018900"/>
                <a:ext cx="617220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1400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Es. codice per calcolo sommatoria delle componenti dell’immagine del 2017</a:t>
                </a:r>
              </a:p>
              <a:p>
                <a:endParaRPr lang="it-IT" sz="1400" dirty="0">
                  <a:highlight>
                    <a:srgbClr val="FFFFFF"/>
                  </a:highlight>
                  <a:latin typeface="Aptos" panose="020B0004020202020204" pitchFamily="34" charset="0"/>
                </a:endParaRPr>
              </a:p>
              <a:p>
                <a:r>
                  <a:rPr lang="nl-NL" sz="1400" b="1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tot17&lt;-sum(63.113702, 35.494496, 7.152123, 3.962982)</a:t>
                </a:r>
                <a:endParaRPr lang="it-IT" sz="1400" b="1" dirty="0">
                  <a:highlight>
                    <a:srgbClr val="FFFFFF"/>
                  </a:highlight>
                  <a:latin typeface="Aptos" panose="020B0004020202020204" pitchFamily="34" charset="0"/>
                </a:endParaRPr>
              </a:p>
            </p:txBody>
          </p:sp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30B85840-2BA0-A230-0C8A-52E23F050EC7}"/>
                  </a:ext>
                </a:extLst>
              </p:cNvPr>
              <p:cNvSpPr txBox="1"/>
              <p:nvPr/>
            </p:nvSpPr>
            <p:spPr>
              <a:xfrm>
                <a:off x="838200" y="2895649"/>
                <a:ext cx="7315200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1400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Es. codice per calcolo della varianza spiegata dalle 3 componenti principali, in percentuale </a:t>
                </a:r>
              </a:p>
              <a:p>
                <a:endParaRPr lang="it-IT" dirty="0"/>
              </a:p>
              <a:p>
                <a:r>
                  <a:rPr lang="it-IT" sz="1400" b="1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var17x&lt;-63.113702*100/tot17</a:t>
                </a:r>
              </a:p>
              <a:p>
                <a:r>
                  <a:rPr lang="it-IT" sz="1400" b="1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var17y&lt;-35.494496*100/tot17</a:t>
                </a:r>
              </a:p>
              <a:p>
                <a:r>
                  <a:rPr lang="it-IT" sz="1400" b="1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var17z&lt;-7.152123*100/tot17</a:t>
                </a:r>
              </a:p>
              <a:p>
                <a:r>
                  <a:rPr lang="it-IT" sz="1400" b="1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var17k&lt;-3.962982*100/tot17</a:t>
                </a:r>
              </a:p>
            </p:txBody>
          </p:sp>
        </p:grp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644DB043-DC25-CBF2-0F1A-764E616DD4C5}"/>
                </a:ext>
              </a:extLst>
            </p:cNvPr>
            <p:cNvSpPr txBox="1"/>
            <p:nvPr/>
          </p:nvSpPr>
          <p:spPr>
            <a:xfrm>
              <a:off x="838201" y="4441333"/>
              <a:ext cx="10515599" cy="1815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2800" dirty="0"/>
                <a:t>Variabilità spiegata dal </a:t>
              </a:r>
              <a:r>
                <a:rPr lang="it-IT" sz="2800" b="1" dirty="0"/>
                <a:t>primo asse</a:t>
              </a:r>
              <a:r>
                <a:rPr lang="it-IT" sz="2800" dirty="0"/>
                <a:t>: 57.52078</a:t>
              </a:r>
            </a:p>
            <a:p>
              <a:r>
                <a:rPr lang="it-IT" sz="2800" dirty="0"/>
                <a:t>Variabilità spiegata dal </a:t>
              </a:r>
              <a:r>
                <a:rPr lang="it-IT" sz="2800" b="1" dirty="0"/>
                <a:t>secondo asse</a:t>
              </a:r>
              <a:r>
                <a:rPr lang="it-IT" sz="2800" dirty="0"/>
                <a:t>: 32.3491</a:t>
              </a:r>
            </a:p>
            <a:p>
              <a:r>
                <a:rPr lang="it-IT" sz="2800" dirty="0"/>
                <a:t>Variabilità spiegata dal </a:t>
              </a:r>
              <a:r>
                <a:rPr lang="it-IT" sz="2800" b="1" dirty="0"/>
                <a:t>terzo asse</a:t>
              </a:r>
              <a:r>
                <a:rPr lang="it-IT" sz="2800" dirty="0"/>
                <a:t>: 6.518326</a:t>
              </a:r>
            </a:p>
            <a:p>
              <a:r>
                <a:rPr lang="it-IT" sz="2800" dirty="0"/>
                <a:t>Variabilità spiegata dal </a:t>
              </a:r>
              <a:r>
                <a:rPr lang="it-IT" sz="2800" b="1" dirty="0"/>
                <a:t>quarto asse</a:t>
              </a:r>
              <a:r>
                <a:rPr lang="it-IT" sz="2800" dirty="0"/>
                <a:t>: 3.611796</a:t>
              </a:r>
            </a:p>
          </p:txBody>
        </p:sp>
      </p:grpSp>
      <p:sp>
        <p:nvSpPr>
          <p:cNvPr id="17" name="Segnaposto piè di pagina 6">
            <a:extLst>
              <a:ext uri="{FF2B5EF4-FFF2-40B4-BE49-F238E27FC236}">
                <a16:creationId xmlns:a16="http://schemas.microsoft.com/office/drawing/2014/main" id="{F0A8AE59-4A36-1F79-DC11-69BA0691F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5519" y="6356350"/>
            <a:ext cx="7680960" cy="365125"/>
          </a:xfrm>
        </p:spPr>
        <p:txBody>
          <a:bodyPr/>
          <a:lstStyle/>
          <a:p>
            <a:r>
              <a:rPr lang="it-IT" dirty="0"/>
              <a:t>Corso di Studi: Scienze e Gestione della Natura - Federico Zucchini - Materia: Telerilevamento geo-ecologico</a:t>
            </a:r>
          </a:p>
        </p:txBody>
      </p:sp>
    </p:spTree>
    <p:extLst>
      <p:ext uri="{BB962C8B-B14F-4D97-AF65-F5344CB8AC3E}">
        <p14:creationId xmlns:p14="http://schemas.microsoft.com/office/powerpoint/2010/main" val="16599076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2E27F-0779-8D87-AA73-88F89FE1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202"/>
            <a:ext cx="10515600" cy="710640"/>
          </a:xfrm>
        </p:spPr>
        <p:txBody>
          <a:bodyPr>
            <a:normAutofit/>
          </a:bodyPr>
          <a:lstStyle/>
          <a:p>
            <a:r>
              <a:rPr lang="it-IT" b="1" dirty="0"/>
              <a:t>Analisi dei dati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475CB29-90B2-0957-CFF1-DF0458573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C6BA-D942-43B5-BC75-EEC4C32A6328}" type="slidenum">
              <a:rPr lang="it-IT" smtClean="0"/>
              <a:t>31</a:t>
            </a:fld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7779766-8580-DAC0-22DE-536CD975F9A9}"/>
              </a:ext>
            </a:extLst>
          </p:cNvPr>
          <p:cNvSpPr txBox="1"/>
          <p:nvPr/>
        </p:nvSpPr>
        <p:spPr>
          <a:xfrm>
            <a:off x="838200" y="1265261"/>
            <a:ext cx="1051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Analisi Multivariata (AM), anno 2019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BECDBF86-6D37-01B3-971F-2F5FAA6EC5B4}"/>
              </a:ext>
            </a:extLst>
          </p:cNvPr>
          <p:cNvGrpSpPr/>
          <p:nvPr/>
        </p:nvGrpSpPr>
        <p:grpSpPr>
          <a:xfrm>
            <a:off x="838200" y="2018900"/>
            <a:ext cx="10515600" cy="4238315"/>
            <a:chOff x="838200" y="2018900"/>
            <a:chExt cx="10515600" cy="4238315"/>
          </a:xfrm>
        </p:grpSpPr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FEBB7A01-7090-C754-7912-731864D07770}"/>
                </a:ext>
              </a:extLst>
            </p:cNvPr>
            <p:cNvGrpSpPr/>
            <p:nvPr/>
          </p:nvGrpSpPr>
          <p:grpSpPr>
            <a:xfrm>
              <a:off x="838200" y="2018900"/>
              <a:ext cx="7315200" cy="2323299"/>
              <a:chOff x="838200" y="2018900"/>
              <a:chExt cx="7315200" cy="2323299"/>
            </a:xfrm>
          </p:grpSpPr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4F30363-857B-1B47-1F12-A958C41E9A1F}"/>
                  </a:ext>
                </a:extLst>
              </p:cNvPr>
              <p:cNvSpPr txBox="1"/>
              <p:nvPr/>
            </p:nvSpPr>
            <p:spPr>
              <a:xfrm>
                <a:off x="838200" y="2018900"/>
                <a:ext cx="617220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1400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Es. codice per calcolo sommatoria delle componenti dell’immagine del 2019</a:t>
                </a:r>
              </a:p>
              <a:p>
                <a:endParaRPr lang="it-IT" sz="1400" dirty="0">
                  <a:highlight>
                    <a:srgbClr val="FFFFFF"/>
                  </a:highlight>
                  <a:latin typeface="Aptos" panose="020B0004020202020204" pitchFamily="34" charset="0"/>
                </a:endParaRPr>
              </a:p>
              <a:p>
                <a:r>
                  <a:rPr lang="nl-NL" sz="1400" b="1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tot19&lt;-sum( 63.881631, 39.625920, 6.937409, 3.645387)</a:t>
                </a:r>
                <a:endParaRPr lang="it-IT" sz="1400" b="1" dirty="0">
                  <a:highlight>
                    <a:srgbClr val="FFFFFF"/>
                  </a:highlight>
                  <a:latin typeface="Aptos" panose="020B0004020202020204" pitchFamily="34" charset="0"/>
                </a:endParaRPr>
              </a:p>
            </p:txBody>
          </p:sp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30B85840-2BA0-A230-0C8A-52E23F050EC7}"/>
                  </a:ext>
                </a:extLst>
              </p:cNvPr>
              <p:cNvSpPr txBox="1"/>
              <p:nvPr/>
            </p:nvSpPr>
            <p:spPr>
              <a:xfrm>
                <a:off x="838200" y="2895649"/>
                <a:ext cx="7315200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1400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Es. codice per calcolo della varianza spiegata dalle 3 componenti principali, in percentuale </a:t>
                </a:r>
              </a:p>
              <a:p>
                <a:endParaRPr lang="it-IT" dirty="0"/>
              </a:p>
              <a:p>
                <a:r>
                  <a:rPr lang="nl-NL" sz="1400" b="1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var19x&lt;-63.881631*100/tot19</a:t>
                </a:r>
              </a:p>
              <a:p>
                <a:r>
                  <a:rPr lang="nl-NL" sz="1400" b="1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var19y&lt;-39.625920*100/tot19</a:t>
                </a:r>
              </a:p>
              <a:p>
                <a:r>
                  <a:rPr lang="nl-NL" sz="1400" b="1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var19z&lt;-6.937409*100/tot19</a:t>
                </a:r>
              </a:p>
              <a:p>
                <a:r>
                  <a:rPr lang="nl-NL" sz="1400" b="1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var19k&lt;-3.645387*100/tot19</a:t>
                </a:r>
                <a:endParaRPr lang="it-IT" sz="1400" b="1" dirty="0">
                  <a:highlight>
                    <a:srgbClr val="FFFFFF"/>
                  </a:highlight>
                  <a:latin typeface="Aptos" panose="020B0004020202020204" pitchFamily="34" charset="0"/>
                </a:endParaRPr>
              </a:p>
            </p:txBody>
          </p:sp>
        </p:grp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644DB043-DC25-CBF2-0F1A-764E616DD4C5}"/>
                </a:ext>
              </a:extLst>
            </p:cNvPr>
            <p:cNvSpPr txBox="1"/>
            <p:nvPr/>
          </p:nvSpPr>
          <p:spPr>
            <a:xfrm>
              <a:off x="838201" y="4441333"/>
              <a:ext cx="10515599" cy="1815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2800" dirty="0"/>
                <a:t>Variabilità spiegata dal </a:t>
              </a:r>
              <a:r>
                <a:rPr lang="it-IT" sz="2800" b="1" dirty="0"/>
                <a:t>primo asse</a:t>
              </a:r>
              <a:r>
                <a:rPr lang="it-IT" sz="2800" dirty="0"/>
                <a:t>: 55.99214</a:t>
              </a:r>
            </a:p>
            <a:p>
              <a:r>
                <a:rPr lang="it-IT" sz="2800" dirty="0"/>
                <a:t>Variabilità spiegata dal </a:t>
              </a:r>
              <a:r>
                <a:rPr lang="it-IT" sz="2800" b="1" dirty="0"/>
                <a:t>secondo asse</a:t>
              </a:r>
              <a:r>
                <a:rPr lang="it-IT" sz="2800" dirty="0"/>
                <a:t>: 34.73205</a:t>
              </a:r>
            </a:p>
            <a:p>
              <a:r>
                <a:rPr lang="it-IT" sz="2800" dirty="0"/>
                <a:t>Variabilità spiegata dal </a:t>
              </a:r>
              <a:r>
                <a:rPr lang="it-IT" sz="2800" b="1" dirty="0"/>
                <a:t>terzo asse</a:t>
              </a:r>
              <a:r>
                <a:rPr lang="it-IT" sz="2800" dirty="0"/>
                <a:t>: 6.080627</a:t>
              </a:r>
            </a:p>
            <a:p>
              <a:r>
                <a:rPr lang="it-IT" sz="2800" dirty="0"/>
                <a:t>Variabilità spiegata dal </a:t>
              </a:r>
              <a:r>
                <a:rPr lang="it-IT" sz="2800" b="1" dirty="0"/>
                <a:t>quarto asse</a:t>
              </a:r>
              <a:r>
                <a:rPr lang="it-IT" sz="2800" dirty="0"/>
                <a:t>: 3.195176</a:t>
              </a:r>
            </a:p>
          </p:txBody>
        </p:sp>
      </p:grpSp>
      <p:sp>
        <p:nvSpPr>
          <p:cNvPr id="9" name="Segnaposto piè di pagina 6">
            <a:extLst>
              <a:ext uri="{FF2B5EF4-FFF2-40B4-BE49-F238E27FC236}">
                <a16:creationId xmlns:a16="http://schemas.microsoft.com/office/drawing/2014/main" id="{CF17C2FE-CA41-E472-DC83-FF5483C34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5519" y="6356350"/>
            <a:ext cx="7680960" cy="365125"/>
          </a:xfrm>
        </p:spPr>
        <p:txBody>
          <a:bodyPr/>
          <a:lstStyle/>
          <a:p>
            <a:r>
              <a:rPr lang="it-IT" dirty="0"/>
              <a:t>Corso di Studi: Scienze e Gestione della Natura - Federico Zucchini - Materia: Telerilevamento geo-ecologico</a:t>
            </a:r>
          </a:p>
        </p:txBody>
      </p:sp>
    </p:spTree>
    <p:extLst>
      <p:ext uri="{BB962C8B-B14F-4D97-AF65-F5344CB8AC3E}">
        <p14:creationId xmlns:p14="http://schemas.microsoft.com/office/powerpoint/2010/main" val="6868356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2E27F-0779-8D87-AA73-88F89FE1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202"/>
            <a:ext cx="10515600" cy="710640"/>
          </a:xfrm>
        </p:spPr>
        <p:txBody>
          <a:bodyPr>
            <a:normAutofit/>
          </a:bodyPr>
          <a:lstStyle/>
          <a:p>
            <a:r>
              <a:rPr lang="it-IT" b="1" dirty="0"/>
              <a:t>Analisi dei dati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475CB29-90B2-0957-CFF1-DF0458573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C6BA-D942-43B5-BC75-EEC4C32A6328}" type="slidenum">
              <a:rPr lang="it-IT" smtClean="0"/>
              <a:t>32</a:t>
            </a:fld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7779766-8580-DAC0-22DE-536CD975F9A9}"/>
              </a:ext>
            </a:extLst>
          </p:cNvPr>
          <p:cNvSpPr txBox="1"/>
          <p:nvPr/>
        </p:nvSpPr>
        <p:spPr>
          <a:xfrm>
            <a:off x="838200" y="1265261"/>
            <a:ext cx="1051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Analisi Multivariata (AM), anno 2022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BECDBF86-6D37-01B3-971F-2F5FAA6EC5B4}"/>
              </a:ext>
            </a:extLst>
          </p:cNvPr>
          <p:cNvGrpSpPr/>
          <p:nvPr/>
        </p:nvGrpSpPr>
        <p:grpSpPr>
          <a:xfrm>
            <a:off x="838200" y="2018900"/>
            <a:ext cx="10515600" cy="4238315"/>
            <a:chOff x="838200" y="2018900"/>
            <a:chExt cx="10515600" cy="4238315"/>
          </a:xfrm>
        </p:grpSpPr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FEBB7A01-7090-C754-7912-731864D07770}"/>
                </a:ext>
              </a:extLst>
            </p:cNvPr>
            <p:cNvGrpSpPr/>
            <p:nvPr/>
          </p:nvGrpSpPr>
          <p:grpSpPr>
            <a:xfrm>
              <a:off x="838200" y="2018900"/>
              <a:ext cx="7315200" cy="2323299"/>
              <a:chOff x="838200" y="2018900"/>
              <a:chExt cx="7315200" cy="2323299"/>
            </a:xfrm>
          </p:grpSpPr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4F30363-857B-1B47-1F12-A958C41E9A1F}"/>
                  </a:ext>
                </a:extLst>
              </p:cNvPr>
              <p:cNvSpPr txBox="1"/>
              <p:nvPr/>
            </p:nvSpPr>
            <p:spPr>
              <a:xfrm>
                <a:off x="838200" y="2018900"/>
                <a:ext cx="617220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1400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Es. codice per calcolo sommatoria delle componenti dell’immagine del 2022</a:t>
                </a:r>
              </a:p>
              <a:p>
                <a:endParaRPr lang="it-IT" sz="1400" dirty="0">
                  <a:highlight>
                    <a:srgbClr val="FFFFFF"/>
                  </a:highlight>
                  <a:latin typeface="Aptos" panose="020B0004020202020204" pitchFamily="34" charset="0"/>
                </a:endParaRPr>
              </a:p>
              <a:p>
                <a:r>
                  <a:rPr lang="nl-NL" sz="1400" b="1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tot22&lt;-sum( 65.461322, 38.640064, 6.430111, 3.706848)</a:t>
                </a:r>
                <a:endParaRPr lang="it-IT" sz="1400" b="1" dirty="0">
                  <a:highlight>
                    <a:srgbClr val="FFFFFF"/>
                  </a:highlight>
                  <a:latin typeface="Aptos" panose="020B0004020202020204" pitchFamily="34" charset="0"/>
                </a:endParaRPr>
              </a:p>
            </p:txBody>
          </p:sp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30B85840-2BA0-A230-0C8A-52E23F050EC7}"/>
                  </a:ext>
                </a:extLst>
              </p:cNvPr>
              <p:cNvSpPr txBox="1"/>
              <p:nvPr/>
            </p:nvSpPr>
            <p:spPr>
              <a:xfrm>
                <a:off x="838200" y="2895649"/>
                <a:ext cx="7315200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1400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Es. codice per calcolo della varianza spiegata dalle 3 componenti principali, in percentuale </a:t>
                </a:r>
              </a:p>
              <a:p>
                <a:endParaRPr lang="it-IT" dirty="0"/>
              </a:p>
              <a:p>
                <a:r>
                  <a:rPr lang="nl-NL" sz="1400" b="1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var22x&lt;-65.461322*100/tot22</a:t>
                </a:r>
              </a:p>
              <a:p>
                <a:r>
                  <a:rPr lang="nl-NL" sz="1400" b="1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var22y&lt;-38.640064*100/tot22</a:t>
                </a:r>
              </a:p>
              <a:p>
                <a:r>
                  <a:rPr lang="nl-NL" sz="1400" b="1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var22z&lt;-6.430111*100/tot22</a:t>
                </a:r>
              </a:p>
              <a:p>
                <a:r>
                  <a:rPr lang="nl-NL" sz="1400" b="1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var22k&lt;-3.706848*100/tot22</a:t>
                </a:r>
                <a:endParaRPr lang="it-IT" sz="1400" b="1" dirty="0">
                  <a:highlight>
                    <a:srgbClr val="FFFFFF"/>
                  </a:highlight>
                  <a:latin typeface="Aptos" panose="020B0004020202020204" pitchFamily="34" charset="0"/>
                </a:endParaRPr>
              </a:p>
            </p:txBody>
          </p:sp>
        </p:grp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644DB043-DC25-CBF2-0F1A-764E616DD4C5}"/>
                </a:ext>
              </a:extLst>
            </p:cNvPr>
            <p:cNvSpPr txBox="1"/>
            <p:nvPr/>
          </p:nvSpPr>
          <p:spPr>
            <a:xfrm>
              <a:off x="838201" y="4441333"/>
              <a:ext cx="10515599" cy="1815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2800" dirty="0"/>
                <a:t>Variabilità spiegata dal </a:t>
              </a:r>
              <a:r>
                <a:rPr lang="it-IT" sz="2800" b="1" dirty="0"/>
                <a:t>primo asse</a:t>
              </a:r>
              <a:r>
                <a:rPr lang="it-IT" sz="2800" dirty="0"/>
                <a:t>: 57.30241</a:t>
              </a:r>
            </a:p>
            <a:p>
              <a:r>
                <a:rPr lang="it-IT" sz="2800" dirty="0"/>
                <a:t>Variabilità spiegata dal </a:t>
              </a:r>
              <a:r>
                <a:rPr lang="it-IT" sz="2800" b="1" dirty="0"/>
                <a:t>secondo asse</a:t>
              </a:r>
              <a:r>
                <a:rPr lang="it-IT" sz="2800" dirty="0"/>
                <a:t>: 33.8241</a:t>
              </a:r>
            </a:p>
            <a:p>
              <a:r>
                <a:rPr lang="it-IT" sz="2800" dirty="0"/>
                <a:t>Variabilità spiegata dal </a:t>
              </a:r>
              <a:r>
                <a:rPr lang="it-IT" sz="2800" b="1" dirty="0"/>
                <a:t>terzo asse</a:t>
              </a:r>
              <a:r>
                <a:rPr lang="it-IT" sz="2800" dirty="0"/>
                <a:t>: 5.62868</a:t>
              </a:r>
            </a:p>
            <a:p>
              <a:r>
                <a:rPr lang="it-IT" sz="2800" dirty="0"/>
                <a:t>Variabilità spiegata dal </a:t>
              </a:r>
              <a:r>
                <a:rPr lang="it-IT" sz="2800" b="1" dirty="0"/>
                <a:t>quarto asse</a:t>
              </a:r>
              <a:r>
                <a:rPr lang="it-IT" sz="2800" dirty="0"/>
                <a:t>: 3.24484</a:t>
              </a:r>
            </a:p>
          </p:txBody>
        </p:sp>
      </p:grp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6338A930-9633-2D78-083E-D8F03329A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5519" y="6356350"/>
            <a:ext cx="7680960" cy="365125"/>
          </a:xfrm>
        </p:spPr>
        <p:txBody>
          <a:bodyPr/>
          <a:lstStyle/>
          <a:p>
            <a:r>
              <a:rPr lang="it-IT" dirty="0"/>
              <a:t>Corso di Studi: Scienze e Gestione della Natura - Federico Zucchini - Materia: Telerilevamento geo-ecologico</a:t>
            </a:r>
          </a:p>
        </p:txBody>
      </p:sp>
    </p:spTree>
    <p:extLst>
      <p:ext uri="{BB962C8B-B14F-4D97-AF65-F5344CB8AC3E}">
        <p14:creationId xmlns:p14="http://schemas.microsoft.com/office/powerpoint/2010/main" val="39429377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2E27F-0779-8D87-AA73-88F89FE1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202"/>
            <a:ext cx="10515600" cy="710640"/>
          </a:xfrm>
        </p:spPr>
        <p:txBody>
          <a:bodyPr>
            <a:normAutofit/>
          </a:bodyPr>
          <a:lstStyle/>
          <a:p>
            <a:r>
              <a:rPr lang="it-IT" b="1" dirty="0"/>
              <a:t>Analisi dei dati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475CB29-90B2-0957-CFF1-DF0458573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C6BA-D942-43B5-BC75-EEC4C32A6328}" type="slidenum">
              <a:rPr lang="it-IT" smtClean="0"/>
              <a:t>33</a:t>
            </a:fld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7779766-8580-DAC0-22DE-536CD975F9A9}"/>
              </a:ext>
            </a:extLst>
          </p:cNvPr>
          <p:cNvSpPr txBox="1"/>
          <p:nvPr/>
        </p:nvSpPr>
        <p:spPr>
          <a:xfrm>
            <a:off x="838200" y="2137367"/>
            <a:ext cx="105156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Grafici componenti principali 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per i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 3 anni 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di analisi</a:t>
            </a:r>
          </a:p>
          <a:p>
            <a:pPr marL="900113" indent="-450850"/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(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2017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,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 2019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,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 2022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)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8FD6FA0-FAF1-6D6A-DB39-8D35EDE703A5}"/>
              </a:ext>
            </a:extLst>
          </p:cNvPr>
          <p:cNvSpPr txBox="1"/>
          <p:nvPr/>
        </p:nvSpPr>
        <p:spPr>
          <a:xfrm>
            <a:off x="838200" y="3397742"/>
            <a:ext cx="381568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>
                <a:highlight>
                  <a:srgbClr val="FFFFFF"/>
                </a:highlight>
                <a:latin typeface="Aptos" panose="020B0004020202020204" pitchFamily="34" charset="0"/>
              </a:rPr>
              <a:t>Es. codice rappresentazione grafica </a:t>
            </a:r>
            <a:r>
              <a:rPr lang="it-IT" sz="1400" dirty="0" err="1">
                <a:highlight>
                  <a:srgbClr val="FFFFFF"/>
                </a:highlight>
                <a:latin typeface="Aptos" panose="020B0004020202020204" pitchFamily="34" charset="0"/>
              </a:rPr>
              <a:t>normovista</a:t>
            </a:r>
            <a:endParaRPr lang="it-IT" sz="1400" dirty="0">
              <a:highlight>
                <a:srgbClr val="FFFFFF"/>
              </a:highlight>
              <a:latin typeface="Aptos" panose="020B0004020202020204" pitchFamily="34" charset="0"/>
            </a:endParaRPr>
          </a:p>
          <a:p>
            <a:endParaRPr lang="it-IT" sz="1400" dirty="0">
              <a:highlight>
                <a:srgbClr val="FFFFFF"/>
              </a:highlight>
              <a:latin typeface="Aptos" panose="020B0004020202020204" pitchFamily="34" charset="0"/>
            </a:endParaRPr>
          </a:p>
          <a:p>
            <a:r>
              <a:rPr lang="it-IT" sz="1400" b="1" dirty="0">
                <a:highlight>
                  <a:srgbClr val="FFFFFF"/>
                </a:highlight>
                <a:latin typeface="Aptos" panose="020B0004020202020204" pitchFamily="34" charset="0"/>
              </a:rPr>
              <a:t>plot(pcimage17, col=</a:t>
            </a:r>
            <a:r>
              <a:rPr lang="it-IT" sz="1400" b="1" dirty="0" err="1">
                <a:highlight>
                  <a:srgbClr val="FFFFFF"/>
                </a:highlight>
                <a:latin typeface="Aptos" panose="020B0004020202020204" pitchFamily="34" charset="0"/>
              </a:rPr>
              <a:t>viridis</a:t>
            </a:r>
            <a:r>
              <a:rPr lang="it-IT" sz="1400" b="1" dirty="0">
                <a:highlight>
                  <a:srgbClr val="FFFFFF"/>
                </a:highlight>
                <a:latin typeface="Aptos" panose="020B0004020202020204" pitchFamily="34" charset="0"/>
              </a:rPr>
              <a:t>)</a:t>
            </a:r>
          </a:p>
          <a:p>
            <a:r>
              <a:rPr lang="it-IT" sz="1400" b="1" dirty="0">
                <a:highlight>
                  <a:srgbClr val="FFFFFF"/>
                </a:highlight>
                <a:latin typeface="Aptos" panose="020B0004020202020204" pitchFamily="34" charset="0"/>
              </a:rPr>
              <a:t>plot(pcimage19, col=</a:t>
            </a:r>
            <a:r>
              <a:rPr lang="it-IT" sz="1400" b="1" dirty="0" err="1">
                <a:highlight>
                  <a:srgbClr val="FFFFFF"/>
                </a:highlight>
                <a:latin typeface="Aptos" panose="020B0004020202020204" pitchFamily="34" charset="0"/>
              </a:rPr>
              <a:t>viridis</a:t>
            </a:r>
            <a:r>
              <a:rPr lang="it-IT" sz="1400" b="1" dirty="0">
                <a:highlight>
                  <a:srgbClr val="FFFFFF"/>
                </a:highlight>
                <a:latin typeface="Aptos" panose="020B0004020202020204" pitchFamily="34" charset="0"/>
              </a:rPr>
              <a:t>)            plot(pcimage22, col=</a:t>
            </a:r>
            <a:r>
              <a:rPr lang="it-IT" sz="1400" b="1" dirty="0" err="1">
                <a:highlight>
                  <a:srgbClr val="FFFFFF"/>
                </a:highlight>
                <a:latin typeface="Aptos" panose="020B0004020202020204" pitchFamily="34" charset="0"/>
              </a:rPr>
              <a:t>viridis</a:t>
            </a:r>
            <a:r>
              <a:rPr lang="it-IT" sz="1400" b="1" dirty="0">
                <a:highlight>
                  <a:srgbClr val="FFFFFF"/>
                </a:highlight>
                <a:latin typeface="Aptos" panose="020B0004020202020204" pitchFamily="34" charset="0"/>
              </a:rPr>
              <a:t>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C747524-07DD-19E7-EFA7-80BAF3CF1345}"/>
              </a:ext>
            </a:extLst>
          </p:cNvPr>
          <p:cNvSpPr txBox="1"/>
          <p:nvPr/>
        </p:nvSpPr>
        <p:spPr>
          <a:xfrm>
            <a:off x="838200" y="4877046"/>
            <a:ext cx="381568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>
                <a:highlight>
                  <a:srgbClr val="FFFFFF"/>
                </a:highlight>
                <a:latin typeface="Aptos" panose="020B0004020202020204" pitchFamily="34" charset="0"/>
              </a:rPr>
              <a:t>Es. codice rappresentazione grafica daltonici</a:t>
            </a:r>
          </a:p>
          <a:p>
            <a:endParaRPr lang="it-IT" sz="1400" dirty="0">
              <a:highlight>
                <a:srgbClr val="FFFFFF"/>
              </a:highlight>
              <a:latin typeface="Aptos" panose="020B0004020202020204" pitchFamily="34" charset="0"/>
            </a:endParaRPr>
          </a:p>
          <a:p>
            <a:r>
              <a:rPr lang="it-IT" sz="1400" b="1" dirty="0">
                <a:highlight>
                  <a:srgbClr val="FFFFFF"/>
                </a:highlight>
                <a:latin typeface="Aptos" panose="020B0004020202020204" pitchFamily="34" charset="0"/>
              </a:rPr>
              <a:t>plot(pcimage17, col=</a:t>
            </a:r>
            <a:r>
              <a:rPr lang="it-IT" sz="1400" b="1" dirty="0" err="1">
                <a:highlight>
                  <a:srgbClr val="FFFFFF"/>
                </a:highlight>
                <a:latin typeface="Aptos" panose="020B0004020202020204" pitchFamily="34" charset="0"/>
              </a:rPr>
              <a:t>cividis</a:t>
            </a:r>
            <a:r>
              <a:rPr lang="it-IT" sz="1400" b="1" dirty="0">
                <a:highlight>
                  <a:srgbClr val="FFFFFF"/>
                </a:highlight>
                <a:latin typeface="Aptos" panose="020B0004020202020204" pitchFamily="34" charset="0"/>
              </a:rPr>
              <a:t>)</a:t>
            </a:r>
          </a:p>
          <a:p>
            <a:r>
              <a:rPr lang="it-IT" sz="1400" b="1" dirty="0">
                <a:highlight>
                  <a:srgbClr val="FFFFFF"/>
                </a:highlight>
                <a:latin typeface="Aptos" panose="020B0004020202020204" pitchFamily="34" charset="0"/>
              </a:rPr>
              <a:t>plot(pcimage19, col=</a:t>
            </a:r>
            <a:r>
              <a:rPr lang="it-IT" sz="1400" b="1" dirty="0" err="1">
                <a:highlight>
                  <a:srgbClr val="FFFFFF"/>
                </a:highlight>
                <a:latin typeface="Aptos" panose="020B0004020202020204" pitchFamily="34" charset="0"/>
              </a:rPr>
              <a:t>cividis</a:t>
            </a:r>
            <a:r>
              <a:rPr lang="it-IT" sz="1400" b="1" dirty="0">
                <a:highlight>
                  <a:srgbClr val="FFFFFF"/>
                </a:highlight>
                <a:latin typeface="Aptos" panose="020B0004020202020204" pitchFamily="34" charset="0"/>
              </a:rPr>
              <a:t>)            plot(pcimage22, col=</a:t>
            </a:r>
            <a:r>
              <a:rPr lang="it-IT" sz="1400" b="1" dirty="0" err="1">
                <a:highlight>
                  <a:srgbClr val="FFFFFF"/>
                </a:highlight>
                <a:latin typeface="Aptos" panose="020B0004020202020204" pitchFamily="34" charset="0"/>
              </a:rPr>
              <a:t>cividis</a:t>
            </a:r>
            <a:r>
              <a:rPr lang="it-IT" sz="1400" b="1" dirty="0">
                <a:highlight>
                  <a:srgbClr val="FFFFFF"/>
                </a:highlight>
                <a:latin typeface="Aptos" panose="020B0004020202020204" pitchFamily="34" charset="0"/>
              </a:rPr>
              <a:t>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B7FC7DD-9A56-A9C0-6B19-7C9BF6B1D983}"/>
              </a:ext>
            </a:extLst>
          </p:cNvPr>
          <p:cNvSpPr txBox="1"/>
          <p:nvPr/>
        </p:nvSpPr>
        <p:spPr>
          <a:xfrm>
            <a:off x="838200" y="1324494"/>
            <a:ext cx="1051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Analisi Multivariata (AM), grafici pc</a:t>
            </a:r>
          </a:p>
        </p:txBody>
      </p:sp>
      <p:sp>
        <p:nvSpPr>
          <p:cNvPr id="12" name="Segnaposto piè di pagina 6">
            <a:extLst>
              <a:ext uri="{FF2B5EF4-FFF2-40B4-BE49-F238E27FC236}">
                <a16:creationId xmlns:a16="http://schemas.microsoft.com/office/drawing/2014/main" id="{6A8EDC64-5CA2-F960-2AF6-513A45188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5519" y="6356350"/>
            <a:ext cx="7680960" cy="365125"/>
          </a:xfrm>
        </p:spPr>
        <p:txBody>
          <a:bodyPr/>
          <a:lstStyle/>
          <a:p>
            <a:r>
              <a:rPr lang="it-IT" dirty="0"/>
              <a:t>Corso di Studi: Scienze e Gestione della Natura - Federico Zucchini - Materia: Telerilevamento geo-ecologico</a:t>
            </a:r>
          </a:p>
        </p:txBody>
      </p:sp>
    </p:spTree>
    <p:extLst>
      <p:ext uri="{BB962C8B-B14F-4D97-AF65-F5344CB8AC3E}">
        <p14:creationId xmlns:p14="http://schemas.microsoft.com/office/powerpoint/2010/main" val="25279815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2E27F-0779-8D87-AA73-88F89FE1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202"/>
            <a:ext cx="10515600" cy="710640"/>
          </a:xfrm>
        </p:spPr>
        <p:txBody>
          <a:bodyPr>
            <a:normAutofit/>
          </a:bodyPr>
          <a:lstStyle/>
          <a:p>
            <a:r>
              <a:rPr lang="it-IT" b="1" dirty="0"/>
              <a:t>Analisi dei dati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475CB29-90B2-0957-CFF1-DF0458573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C6BA-D942-43B5-BC75-EEC4C32A6328}" type="slidenum">
              <a:rPr lang="it-IT" smtClean="0"/>
              <a:t>34</a:t>
            </a:fld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7779766-8580-DAC0-22DE-536CD975F9A9}"/>
              </a:ext>
            </a:extLst>
          </p:cNvPr>
          <p:cNvSpPr txBox="1"/>
          <p:nvPr/>
        </p:nvSpPr>
        <p:spPr>
          <a:xfrm>
            <a:off x="838200" y="1265261"/>
            <a:ext cx="1051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Grafici pc 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per i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 3 anni 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di analisi (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2017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,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 2019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,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 2022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)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 </a:t>
            </a: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1C788DD7-604E-8F4A-13AC-3CF60BBAFA1A}"/>
              </a:ext>
            </a:extLst>
          </p:cNvPr>
          <p:cNvGrpSpPr/>
          <p:nvPr/>
        </p:nvGrpSpPr>
        <p:grpSpPr>
          <a:xfrm>
            <a:off x="9728" y="4019388"/>
            <a:ext cx="12085219" cy="353942"/>
            <a:chOff x="381000" y="3773765"/>
            <a:chExt cx="11461376" cy="353942"/>
          </a:xfrm>
        </p:grpSpPr>
        <p:sp>
          <p:nvSpPr>
            <p:cNvPr id="15" name="Freccia a destra 14">
              <a:extLst>
                <a:ext uri="{FF2B5EF4-FFF2-40B4-BE49-F238E27FC236}">
                  <a16:creationId xmlns:a16="http://schemas.microsoft.com/office/drawing/2014/main" id="{A45EE4C8-00FE-D9A4-1D98-E84F08FF77E6}"/>
                </a:ext>
              </a:extLst>
            </p:cNvPr>
            <p:cNvSpPr/>
            <p:nvPr/>
          </p:nvSpPr>
          <p:spPr>
            <a:xfrm>
              <a:off x="381000" y="3839948"/>
              <a:ext cx="11461376" cy="206189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A85B146A-3712-CDB1-2140-96F9FD790B1F}"/>
                </a:ext>
              </a:extLst>
            </p:cNvPr>
            <p:cNvSpPr txBox="1"/>
            <p:nvPr/>
          </p:nvSpPr>
          <p:spPr>
            <a:xfrm>
              <a:off x="1913964" y="3789153"/>
              <a:ext cx="694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/>
                <a:t>2017</a:t>
              </a:r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F949F19C-4CE6-C242-DAB5-B2D8B2284352}"/>
                </a:ext>
              </a:extLst>
            </p:cNvPr>
            <p:cNvSpPr txBox="1"/>
            <p:nvPr/>
          </p:nvSpPr>
          <p:spPr>
            <a:xfrm>
              <a:off x="5764305" y="3773765"/>
              <a:ext cx="694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/>
                <a:t>2019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2182B915-BC9B-59A5-3C03-67803C4F192A}"/>
                </a:ext>
              </a:extLst>
            </p:cNvPr>
            <p:cNvSpPr txBox="1"/>
            <p:nvPr/>
          </p:nvSpPr>
          <p:spPr>
            <a:xfrm>
              <a:off x="9634817" y="3789006"/>
              <a:ext cx="694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/>
                <a:t>2022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BF59FC29-A269-8CC2-5311-35B595CF1856}"/>
              </a:ext>
            </a:extLst>
          </p:cNvPr>
          <p:cNvGrpSpPr/>
          <p:nvPr/>
        </p:nvGrpSpPr>
        <p:grpSpPr>
          <a:xfrm>
            <a:off x="132791" y="1913864"/>
            <a:ext cx="11927426" cy="4425242"/>
            <a:chOff x="132791" y="1913864"/>
            <a:chExt cx="11927426" cy="4425242"/>
          </a:xfrm>
        </p:grpSpPr>
        <p:grpSp>
          <p:nvGrpSpPr>
            <p:cNvPr id="25" name="Gruppo 24">
              <a:extLst>
                <a:ext uri="{FF2B5EF4-FFF2-40B4-BE49-F238E27FC236}">
                  <a16:creationId xmlns:a16="http://schemas.microsoft.com/office/drawing/2014/main" id="{F3097B54-6269-EF3C-1C74-5558B7DB255A}"/>
                </a:ext>
              </a:extLst>
            </p:cNvPr>
            <p:cNvGrpSpPr/>
            <p:nvPr/>
          </p:nvGrpSpPr>
          <p:grpSpPr>
            <a:xfrm>
              <a:off x="132791" y="2000648"/>
              <a:ext cx="3699803" cy="4338458"/>
              <a:chOff x="132791" y="2000648"/>
              <a:chExt cx="3699803" cy="4338458"/>
            </a:xfrm>
          </p:grpSpPr>
          <p:pic>
            <p:nvPicPr>
              <p:cNvPr id="9" name="Immagine 8" descr="Immagine che contiene verde, mappa, Policromia, schermata&#10;&#10;Descrizione generata automaticamente">
                <a:extLst>
                  <a:ext uri="{FF2B5EF4-FFF2-40B4-BE49-F238E27FC236}">
                    <a16:creationId xmlns:a16="http://schemas.microsoft.com/office/drawing/2014/main" id="{5A1F175D-4A32-6672-151F-79E2087F1B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14" t="12929" r="7228" b="11017"/>
              <a:stretch/>
            </p:blipFill>
            <p:spPr>
              <a:xfrm>
                <a:off x="132791" y="2000648"/>
                <a:ext cx="3699803" cy="1878509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mappa, schermata, Rettangolo&#10;&#10;Descrizione generata automaticamente">
                <a:extLst>
                  <a:ext uri="{FF2B5EF4-FFF2-40B4-BE49-F238E27FC236}">
                    <a16:creationId xmlns:a16="http://schemas.microsoft.com/office/drawing/2014/main" id="{EF5E9973-5042-F94A-8DB0-C95D1DF89E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90" t="13352" r="8542" b="11314"/>
              <a:stretch/>
            </p:blipFill>
            <p:spPr>
              <a:xfrm>
                <a:off x="132791" y="4526512"/>
                <a:ext cx="3548995" cy="1812594"/>
              </a:xfrm>
              <a:prstGeom prst="rect">
                <a:avLst/>
              </a:prstGeom>
            </p:spPr>
          </p:pic>
        </p:grpSp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A76A881D-4812-4925-22B8-AADC104FF275}"/>
                </a:ext>
              </a:extLst>
            </p:cNvPr>
            <p:cNvGrpSpPr/>
            <p:nvPr/>
          </p:nvGrpSpPr>
          <p:grpSpPr>
            <a:xfrm>
              <a:off x="4371696" y="2018900"/>
              <a:ext cx="3699803" cy="4271268"/>
              <a:chOff x="4371696" y="2018900"/>
              <a:chExt cx="3699803" cy="4271268"/>
            </a:xfrm>
          </p:grpSpPr>
          <p:pic>
            <p:nvPicPr>
              <p:cNvPr id="11" name="Immagine 10" descr="Immagine che contiene schermata, mappa&#10;&#10;Descrizione generata automaticamente">
                <a:extLst>
                  <a:ext uri="{FF2B5EF4-FFF2-40B4-BE49-F238E27FC236}">
                    <a16:creationId xmlns:a16="http://schemas.microsoft.com/office/drawing/2014/main" id="{0C30B965-D52B-25C3-41A8-39B4A73097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80" t="12929" r="7261" b="11016"/>
              <a:stretch/>
            </p:blipFill>
            <p:spPr>
              <a:xfrm>
                <a:off x="4371696" y="2018900"/>
                <a:ext cx="3699803" cy="1878509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mappa, schermata&#10;&#10;Descrizione generata automaticamente">
                <a:extLst>
                  <a:ext uri="{FF2B5EF4-FFF2-40B4-BE49-F238E27FC236}">
                    <a16:creationId xmlns:a16="http://schemas.microsoft.com/office/drawing/2014/main" id="{064491DB-3AE9-5F48-F909-56495351BC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26" t="12433" r="8031" b="11567"/>
              <a:stretch/>
            </p:blipFill>
            <p:spPr>
              <a:xfrm>
                <a:off x="4379311" y="4477573"/>
                <a:ext cx="3533764" cy="1812595"/>
              </a:xfrm>
              <a:prstGeom prst="rect">
                <a:avLst/>
              </a:prstGeom>
            </p:spPr>
          </p:pic>
        </p:grpSp>
        <p:grpSp>
          <p:nvGrpSpPr>
            <p:cNvPr id="27" name="Gruppo 26">
              <a:extLst>
                <a:ext uri="{FF2B5EF4-FFF2-40B4-BE49-F238E27FC236}">
                  <a16:creationId xmlns:a16="http://schemas.microsoft.com/office/drawing/2014/main" id="{BEA45109-C478-66CE-3D52-DF06E93AE165}"/>
                </a:ext>
              </a:extLst>
            </p:cNvPr>
            <p:cNvGrpSpPr/>
            <p:nvPr/>
          </p:nvGrpSpPr>
          <p:grpSpPr>
            <a:xfrm>
              <a:off x="8610600" y="1913864"/>
              <a:ext cx="3449617" cy="4376304"/>
              <a:chOff x="8610600" y="1913864"/>
              <a:chExt cx="3449617" cy="4376304"/>
            </a:xfrm>
          </p:grpSpPr>
          <p:pic>
            <p:nvPicPr>
              <p:cNvPr id="13" name="Immagine 12" descr="Immagine che contiene mappa, Rettangolo, diagramma&#10;&#10;Descrizione generata automaticamente">
                <a:extLst>
                  <a:ext uri="{FF2B5EF4-FFF2-40B4-BE49-F238E27FC236}">
                    <a16:creationId xmlns:a16="http://schemas.microsoft.com/office/drawing/2014/main" id="{03AA602C-8518-D38B-ABFF-EC8EE2ADC3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742" t="15515" r="14389" b="11017"/>
              <a:stretch/>
            </p:blipFill>
            <p:spPr>
              <a:xfrm>
                <a:off x="8610600" y="1913864"/>
                <a:ext cx="3404382" cy="2052076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mappa, schermata, Rettangolo&#10;&#10;Descrizione generata automaticamente">
                <a:extLst>
                  <a:ext uri="{FF2B5EF4-FFF2-40B4-BE49-F238E27FC236}">
                    <a16:creationId xmlns:a16="http://schemas.microsoft.com/office/drawing/2014/main" id="{E324A3E1-C534-6A61-BDFB-9B480D69AE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31" t="12769" r="8219" b="11564"/>
              <a:stretch/>
            </p:blipFill>
            <p:spPr>
              <a:xfrm>
                <a:off x="8610600" y="4526512"/>
                <a:ext cx="3449617" cy="1763656"/>
              </a:xfrm>
              <a:prstGeom prst="rect">
                <a:avLst/>
              </a:prstGeom>
            </p:spPr>
          </p:pic>
        </p:grpSp>
      </p:grpSp>
      <p:sp>
        <p:nvSpPr>
          <p:cNvPr id="30" name="Segnaposto piè di pagina 6">
            <a:extLst>
              <a:ext uri="{FF2B5EF4-FFF2-40B4-BE49-F238E27FC236}">
                <a16:creationId xmlns:a16="http://schemas.microsoft.com/office/drawing/2014/main" id="{B7D6B434-A17E-28DC-F294-4E6A05500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5519" y="6356350"/>
            <a:ext cx="7680960" cy="365125"/>
          </a:xfrm>
        </p:spPr>
        <p:txBody>
          <a:bodyPr/>
          <a:lstStyle/>
          <a:p>
            <a:r>
              <a:rPr lang="it-IT" dirty="0"/>
              <a:t>Corso di Studi: Scienze e Gestione della Natura - Federico Zucchini - Materia: Telerilevamento geo-ecologico</a:t>
            </a:r>
          </a:p>
        </p:txBody>
      </p:sp>
    </p:spTree>
    <p:extLst>
      <p:ext uri="{BB962C8B-B14F-4D97-AF65-F5344CB8AC3E}">
        <p14:creationId xmlns:p14="http://schemas.microsoft.com/office/powerpoint/2010/main" val="6630551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2E27F-0779-8D87-AA73-88F89FE1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202"/>
            <a:ext cx="10515600" cy="710640"/>
          </a:xfrm>
        </p:spPr>
        <p:txBody>
          <a:bodyPr>
            <a:normAutofit/>
          </a:bodyPr>
          <a:lstStyle/>
          <a:p>
            <a:r>
              <a:rPr lang="it-IT" b="1" dirty="0"/>
              <a:t>Analisi dei dati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475CB29-90B2-0957-CFF1-DF0458573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C6BA-D942-43B5-BC75-EEC4C32A6328}" type="slidenum">
              <a:rPr lang="it-IT" smtClean="0"/>
              <a:t>35</a:t>
            </a:fld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7779766-8580-DAC0-22DE-536CD975F9A9}"/>
              </a:ext>
            </a:extLst>
          </p:cNvPr>
          <p:cNvSpPr txBox="1"/>
          <p:nvPr/>
        </p:nvSpPr>
        <p:spPr>
          <a:xfrm>
            <a:off x="838200" y="1265261"/>
            <a:ext cx="105156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Analisi Multivariata 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(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AM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),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 Analisi pc1 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(Prima Componente Principale) </a:t>
            </a:r>
            <a:r>
              <a:rPr lang="it-IT" sz="2800" b="1" dirty="0">
                <a:solidFill>
                  <a:srgbClr val="FF0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poiché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 più rappresentativa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, per ogni anno di analisi</a:t>
            </a:r>
          </a:p>
          <a:p>
            <a:endParaRPr lang="it-IT" sz="2800" dirty="0"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Calcolo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 Deviazione </a:t>
            </a:r>
            <a:r>
              <a:rPr lang="it-IT" sz="2800" b="1" dirty="0" err="1">
                <a:highlight>
                  <a:srgbClr val="FFFFFF"/>
                </a:highlight>
                <a:latin typeface="Aptos" panose="020B0004020202020204" pitchFamily="34" charset="0"/>
              </a:rPr>
              <a:t>standardt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 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(</a:t>
            </a:r>
            <a:r>
              <a:rPr lang="it-IT" sz="2800" b="1" dirty="0" err="1">
                <a:highlight>
                  <a:srgbClr val="FFFFFF"/>
                </a:highlight>
                <a:latin typeface="Aptos" panose="020B0004020202020204" pitchFamily="34" charset="0"/>
              </a:rPr>
              <a:t>sd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)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8DC3071B-569F-C011-4DA1-E926BF71FA05}"/>
              </a:ext>
            </a:extLst>
          </p:cNvPr>
          <p:cNvGrpSpPr/>
          <p:nvPr/>
        </p:nvGrpSpPr>
        <p:grpSpPr>
          <a:xfrm>
            <a:off x="885190" y="3311562"/>
            <a:ext cx="10421619" cy="2490791"/>
            <a:chOff x="885190" y="3311562"/>
            <a:chExt cx="10421619" cy="2490791"/>
          </a:xfrm>
        </p:grpSpPr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7FB61519-347D-D952-35AA-BF2D85D38338}"/>
                </a:ext>
              </a:extLst>
            </p:cNvPr>
            <p:cNvGrpSpPr/>
            <p:nvPr/>
          </p:nvGrpSpPr>
          <p:grpSpPr>
            <a:xfrm>
              <a:off x="885190" y="3311562"/>
              <a:ext cx="5082540" cy="2490791"/>
              <a:chOff x="885190" y="3311562"/>
              <a:chExt cx="5082540" cy="2490791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C747524-07DD-19E7-EFA7-80BAF3CF1345}"/>
                  </a:ext>
                </a:extLst>
              </p:cNvPr>
              <p:cNvSpPr txBox="1"/>
              <p:nvPr/>
            </p:nvSpPr>
            <p:spPr>
              <a:xfrm>
                <a:off x="885190" y="3311562"/>
                <a:ext cx="5082540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1400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Es. codice analisi prima componente per ogni anno di indagine</a:t>
                </a:r>
              </a:p>
              <a:p>
                <a:endParaRPr lang="it-IT" sz="1400" dirty="0">
                  <a:highlight>
                    <a:srgbClr val="FFFFFF"/>
                  </a:highlight>
                  <a:latin typeface="Aptos" panose="020B0004020202020204" pitchFamily="34" charset="0"/>
                </a:endParaRPr>
              </a:p>
              <a:p>
                <a:r>
                  <a:rPr lang="it-IT" sz="1400" b="1" dirty="0"/>
                  <a:t>pca1_2017&lt;-pcimage17[[1]] </a:t>
                </a:r>
              </a:p>
              <a:p>
                <a:r>
                  <a:rPr lang="it-IT" sz="1400" b="1" dirty="0"/>
                  <a:t>pca1_2019&lt;-pcimage19[[1]] </a:t>
                </a:r>
              </a:p>
              <a:p>
                <a:r>
                  <a:rPr lang="it-IT" sz="1400" b="1" dirty="0"/>
                  <a:t>pca1_2022&lt;-pcimage22[[1]]</a:t>
                </a:r>
              </a:p>
            </p:txBody>
          </p:sp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A31459B8-787A-9C54-F898-4C5F2E665126}"/>
                  </a:ext>
                </a:extLst>
              </p:cNvPr>
              <p:cNvSpPr txBox="1"/>
              <p:nvPr/>
            </p:nvSpPr>
            <p:spPr>
              <a:xfrm>
                <a:off x="885190" y="4632802"/>
                <a:ext cx="5082540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1400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Es. codice calcolo </a:t>
                </a:r>
                <a:r>
                  <a:rPr lang="it-IT" sz="1400" dirty="0" err="1">
                    <a:highlight>
                      <a:srgbClr val="FFFFFF"/>
                    </a:highlight>
                    <a:latin typeface="Aptos" panose="020B0004020202020204" pitchFamily="34" charset="0"/>
                  </a:rPr>
                  <a:t>sd</a:t>
                </a:r>
                <a:r>
                  <a:rPr lang="it-IT" sz="1400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 per ogni anno di indagine:</a:t>
                </a:r>
              </a:p>
              <a:p>
                <a:endParaRPr lang="it-IT" sz="1400" dirty="0">
                  <a:highlight>
                    <a:srgbClr val="FFFFFF"/>
                  </a:highlight>
                  <a:latin typeface="Aptos" panose="020B0004020202020204" pitchFamily="34" charset="0"/>
                </a:endParaRPr>
              </a:p>
              <a:p>
                <a:r>
                  <a:rPr lang="it-IT" sz="1400" b="1" dirty="0"/>
                  <a:t>am17&lt;-</a:t>
                </a:r>
                <a:r>
                  <a:rPr lang="it-IT" sz="1400" b="1" dirty="0" err="1"/>
                  <a:t>focal</a:t>
                </a:r>
                <a:r>
                  <a:rPr lang="it-IT" sz="1400" b="1" dirty="0"/>
                  <a:t>(pca1_2017,matrix(1/9,3,3),</a:t>
                </a:r>
                <a:r>
                  <a:rPr lang="it-IT" sz="1400" b="1" dirty="0" err="1"/>
                  <a:t>fun</a:t>
                </a:r>
                <a:r>
                  <a:rPr lang="it-IT" sz="1400" b="1" dirty="0"/>
                  <a:t>=</a:t>
                </a:r>
                <a:r>
                  <a:rPr lang="it-IT" sz="1400" b="1" dirty="0" err="1"/>
                  <a:t>sd</a:t>
                </a:r>
                <a:r>
                  <a:rPr lang="it-IT" sz="1400" b="1" dirty="0"/>
                  <a:t>)</a:t>
                </a:r>
              </a:p>
              <a:p>
                <a:r>
                  <a:rPr lang="it-IT" sz="1400" b="1" dirty="0"/>
                  <a:t>am19&lt;-</a:t>
                </a:r>
                <a:r>
                  <a:rPr lang="it-IT" sz="1400" b="1" dirty="0" err="1"/>
                  <a:t>focal</a:t>
                </a:r>
                <a:r>
                  <a:rPr lang="it-IT" sz="1400" b="1" dirty="0"/>
                  <a:t>(pca1_2019,matrix(1/9,3,3),</a:t>
                </a:r>
                <a:r>
                  <a:rPr lang="it-IT" sz="1400" b="1" dirty="0" err="1"/>
                  <a:t>fun</a:t>
                </a:r>
                <a:r>
                  <a:rPr lang="it-IT" sz="1400" b="1" dirty="0"/>
                  <a:t>=</a:t>
                </a:r>
                <a:r>
                  <a:rPr lang="it-IT" sz="1400" b="1" dirty="0" err="1"/>
                  <a:t>sd</a:t>
                </a:r>
                <a:r>
                  <a:rPr lang="it-IT" sz="1400" b="1" dirty="0"/>
                  <a:t>)</a:t>
                </a:r>
              </a:p>
              <a:p>
                <a:r>
                  <a:rPr lang="it-IT" sz="1400" b="1" dirty="0"/>
                  <a:t>am22&lt;-</a:t>
                </a:r>
                <a:r>
                  <a:rPr lang="it-IT" sz="1400" b="1" dirty="0" err="1"/>
                  <a:t>focal</a:t>
                </a:r>
                <a:r>
                  <a:rPr lang="it-IT" sz="1400" b="1" dirty="0"/>
                  <a:t>(pca1_2022,matrix(1/9,3,3),</a:t>
                </a:r>
                <a:r>
                  <a:rPr lang="it-IT" sz="1400" b="1" dirty="0" err="1"/>
                  <a:t>fun</a:t>
                </a:r>
                <a:r>
                  <a:rPr lang="it-IT" sz="1400" b="1" dirty="0"/>
                  <a:t>=</a:t>
                </a:r>
                <a:r>
                  <a:rPr lang="it-IT" sz="1400" b="1" dirty="0" err="1"/>
                  <a:t>sd</a:t>
                </a:r>
                <a:r>
                  <a:rPr lang="it-IT" sz="1400" b="1" dirty="0"/>
                  <a:t>)</a:t>
                </a:r>
              </a:p>
            </p:txBody>
          </p:sp>
        </p:grpSp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6FD0668A-B2AC-EA6D-FE5E-C81B6D7BF128}"/>
                </a:ext>
              </a:extLst>
            </p:cNvPr>
            <p:cNvGrpSpPr/>
            <p:nvPr/>
          </p:nvGrpSpPr>
          <p:grpSpPr>
            <a:xfrm>
              <a:off x="6852920" y="3311562"/>
              <a:ext cx="4453889" cy="2483013"/>
              <a:chOff x="6852920" y="3311562"/>
              <a:chExt cx="4453889" cy="2483013"/>
            </a:xfrm>
          </p:grpSpPr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2B00B8A9-3EC6-DA54-BF7F-F0F93845DB4C}"/>
                  </a:ext>
                </a:extLst>
              </p:cNvPr>
              <p:cNvSpPr txBox="1"/>
              <p:nvPr/>
            </p:nvSpPr>
            <p:spPr>
              <a:xfrm>
                <a:off x="6852920" y="3311562"/>
                <a:ext cx="4453889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1400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Es. codice rappresentazione grafica </a:t>
                </a:r>
                <a:r>
                  <a:rPr lang="it-IT" sz="1400" dirty="0" err="1">
                    <a:highlight>
                      <a:srgbClr val="FFFFFF"/>
                    </a:highlight>
                    <a:latin typeface="Aptos" panose="020B0004020202020204" pitchFamily="34" charset="0"/>
                  </a:rPr>
                  <a:t>normovista</a:t>
                </a:r>
                <a:r>
                  <a:rPr lang="it-IT" sz="1400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 dell’ </a:t>
                </a:r>
                <a:r>
                  <a:rPr lang="it-IT" sz="1400" dirty="0" err="1">
                    <a:highlight>
                      <a:srgbClr val="FFFFFF"/>
                    </a:highlight>
                    <a:latin typeface="Aptos" panose="020B0004020202020204" pitchFamily="34" charset="0"/>
                  </a:rPr>
                  <a:t>sd</a:t>
                </a:r>
                <a:endParaRPr lang="it-IT" sz="1400" dirty="0">
                  <a:highlight>
                    <a:srgbClr val="FFFFFF"/>
                  </a:highlight>
                  <a:latin typeface="Aptos" panose="020B0004020202020204" pitchFamily="34" charset="0"/>
                </a:endParaRPr>
              </a:p>
              <a:p>
                <a:endParaRPr lang="it-IT" sz="1400" dirty="0">
                  <a:highlight>
                    <a:srgbClr val="FFFFFF"/>
                  </a:highlight>
                  <a:latin typeface="Aptos" panose="020B0004020202020204" pitchFamily="34" charset="0"/>
                </a:endParaRPr>
              </a:p>
              <a:p>
                <a:r>
                  <a:rPr lang="it-IT" sz="1400" b="1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plot(am17, col=</a:t>
                </a:r>
                <a:r>
                  <a:rPr lang="it-IT" sz="1400" b="1" dirty="0" err="1">
                    <a:highlight>
                      <a:srgbClr val="FFFFFF"/>
                    </a:highlight>
                    <a:latin typeface="Aptos" panose="020B0004020202020204" pitchFamily="34" charset="0"/>
                  </a:rPr>
                  <a:t>clyellow</a:t>
                </a:r>
                <a:r>
                  <a:rPr lang="it-IT" sz="1400" b="1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)</a:t>
                </a:r>
              </a:p>
              <a:p>
                <a:r>
                  <a:rPr lang="it-IT" sz="1400" b="1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plot(am19, col=</a:t>
                </a:r>
                <a:r>
                  <a:rPr lang="it-IT" sz="1400" b="1" dirty="0" err="1">
                    <a:highlight>
                      <a:srgbClr val="FFFFFF"/>
                    </a:highlight>
                    <a:latin typeface="Aptos" panose="020B0004020202020204" pitchFamily="34" charset="0"/>
                  </a:rPr>
                  <a:t>clyellow</a:t>
                </a:r>
                <a:r>
                  <a:rPr lang="it-IT" sz="1400" b="1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)</a:t>
                </a:r>
              </a:p>
              <a:p>
                <a:r>
                  <a:rPr lang="it-IT" sz="1400" b="1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plot(am22, col=</a:t>
                </a:r>
                <a:r>
                  <a:rPr lang="it-IT" sz="1400" b="1" dirty="0" err="1">
                    <a:highlight>
                      <a:srgbClr val="FFFFFF"/>
                    </a:highlight>
                    <a:latin typeface="Aptos" panose="020B0004020202020204" pitchFamily="34" charset="0"/>
                  </a:rPr>
                  <a:t>clyellow</a:t>
                </a:r>
                <a:r>
                  <a:rPr lang="it-IT" sz="1400" b="1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)</a:t>
                </a:r>
              </a:p>
            </p:txBody>
          </p:sp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959F4F5D-830F-DEB5-9E62-7EC8B566160A}"/>
                  </a:ext>
                </a:extLst>
              </p:cNvPr>
              <p:cNvSpPr txBox="1"/>
              <p:nvPr/>
            </p:nvSpPr>
            <p:spPr>
              <a:xfrm>
                <a:off x="6852920" y="4625024"/>
                <a:ext cx="4453889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1400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Es. codice rappresentazione grafica daltonici dell’ </a:t>
                </a:r>
                <a:r>
                  <a:rPr lang="it-IT" sz="1400" dirty="0" err="1">
                    <a:highlight>
                      <a:srgbClr val="FFFFFF"/>
                    </a:highlight>
                    <a:latin typeface="Aptos" panose="020B0004020202020204" pitchFamily="34" charset="0"/>
                  </a:rPr>
                  <a:t>sd</a:t>
                </a:r>
                <a:endParaRPr lang="it-IT" sz="1400" dirty="0">
                  <a:highlight>
                    <a:srgbClr val="FFFFFF"/>
                  </a:highlight>
                  <a:latin typeface="Aptos" panose="020B0004020202020204" pitchFamily="34" charset="0"/>
                </a:endParaRPr>
              </a:p>
              <a:p>
                <a:endParaRPr lang="it-IT" sz="1400" dirty="0">
                  <a:highlight>
                    <a:srgbClr val="FFFFFF"/>
                  </a:highlight>
                  <a:latin typeface="Aptos" panose="020B0004020202020204" pitchFamily="34" charset="0"/>
                </a:endParaRPr>
              </a:p>
              <a:p>
                <a:r>
                  <a:rPr lang="it-IT" sz="1400" b="1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plot(am17, col=</a:t>
                </a:r>
                <a:r>
                  <a:rPr lang="it-IT" sz="1400" b="1" dirty="0" err="1">
                    <a:highlight>
                      <a:srgbClr val="FFFFFF"/>
                    </a:highlight>
                    <a:latin typeface="Aptos" panose="020B0004020202020204" pitchFamily="34" charset="0"/>
                  </a:rPr>
                  <a:t>cividis</a:t>
                </a:r>
                <a:r>
                  <a:rPr lang="it-IT" sz="1400" b="1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)</a:t>
                </a:r>
              </a:p>
              <a:p>
                <a:r>
                  <a:rPr lang="it-IT" sz="1400" b="1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plot(am19, col=</a:t>
                </a:r>
                <a:r>
                  <a:rPr lang="it-IT" sz="1400" b="1" dirty="0" err="1">
                    <a:highlight>
                      <a:srgbClr val="FFFFFF"/>
                    </a:highlight>
                    <a:latin typeface="Aptos" panose="020B0004020202020204" pitchFamily="34" charset="0"/>
                  </a:rPr>
                  <a:t>cividis</a:t>
                </a:r>
                <a:r>
                  <a:rPr lang="it-IT" sz="1400" b="1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)</a:t>
                </a:r>
              </a:p>
              <a:p>
                <a:r>
                  <a:rPr lang="it-IT" sz="1400" b="1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plot(am22, col=</a:t>
                </a:r>
                <a:r>
                  <a:rPr lang="it-IT" sz="1400" b="1" dirty="0" err="1">
                    <a:highlight>
                      <a:srgbClr val="FFFFFF"/>
                    </a:highlight>
                    <a:latin typeface="Aptos" panose="020B0004020202020204" pitchFamily="34" charset="0"/>
                  </a:rPr>
                  <a:t>cividis</a:t>
                </a:r>
                <a:r>
                  <a:rPr lang="it-IT" sz="1400" b="1" dirty="0">
                    <a:highlight>
                      <a:srgbClr val="FFFFFF"/>
                    </a:highlight>
                    <a:latin typeface="Aptos" panose="020B0004020202020204" pitchFamily="34" charset="0"/>
                  </a:rPr>
                  <a:t>)</a:t>
                </a:r>
              </a:p>
            </p:txBody>
          </p:sp>
        </p:grpSp>
      </p:grpSp>
      <p:sp>
        <p:nvSpPr>
          <p:cNvPr id="20" name="Segnaposto piè di pagina 6">
            <a:extLst>
              <a:ext uri="{FF2B5EF4-FFF2-40B4-BE49-F238E27FC236}">
                <a16:creationId xmlns:a16="http://schemas.microsoft.com/office/drawing/2014/main" id="{E22EF76D-8B83-260A-E3CA-8132E638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5519" y="6356350"/>
            <a:ext cx="7680960" cy="365125"/>
          </a:xfrm>
        </p:spPr>
        <p:txBody>
          <a:bodyPr/>
          <a:lstStyle/>
          <a:p>
            <a:r>
              <a:rPr lang="it-IT" dirty="0"/>
              <a:t>Corso di Studi: Scienze e Gestione della Natura - Federico Zucchini - Materia: Telerilevamento geo-ecologico</a:t>
            </a:r>
          </a:p>
        </p:txBody>
      </p:sp>
    </p:spTree>
    <p:extLst>
      <p:ext uri="{BB962C8B-B14F-4D97-AF65-F5344CB8AC3E}">
        <p14:creationId xmlns:p14="http://schemas.microsoft.com/office/powerpoint/2010/main" val="11442368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2E27F-0779-8D87-AA73-88F89FE1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202"/>
            <a:ext cx="10515600" cy="710640"/>
          </a:xfrm>
        </p:spPr>
        <p:txBody>
          <a:bodyPr>
            <a:normAutofit/>
          </a:bodyPr>
          <a:lstStyle/>
          <a:p>
            <a:r>
              <a:rPr lang="it-IT" b="1" dirty="0"/>
              <a:t>Analisi dei dati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475CB29-90B2-0957-CFF1-DF0458573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C6BA-D942-43B5-BC75-EEC4C32A6328}" type="slidenum">
              <a:rPr lang="it-IT" smtClean="0"/>
              <a:t>36</a:t>
            </a:fld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7779766-8580-DAC0-22DE-536CD975F9A9}"/>
              </a:ext>
            </a:extLst>
          </p:cNvPr>
          <p:cNvSpPr txBox="1"/>
          <p:nvPr/>
        </p:nvSpPr>
        <p:spPr>
          <a:xfrm>
            <a:off x="838200" y="1265261"/>
            <a:ext cx="1051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Grafici pc1 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per i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 3 anni 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di analisi (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2017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,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 2019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,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 2022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)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 </a:t>
            </a:r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2AB37B62-E1BC-CD89-8D8D-2EE9077B468D}"/>
              </a:ext>
            </a:extLst>
          </p:cNvPr>
          <p:cNvGrpSpPr/>
          <p:nvPr/>
        </p:nvGrpSpPr>
        <p:grpSpPr>
          <a:xfrm>
            <a:off x="9726" y="2017034"/>
            <a:ext cx="12085219" cy="4358175"/>
            <a:chOff x="9726" y="2017034"/>
            <a:chExt cx="12085219" cy="4358175"/>
          </a:xfrm>
        </p:grpSpPr>
        <p:grpSp>
          <p:nvGrpSpPr>
            <p:cNvPr id="3" name="Gruppo 2">
              <a:extLst>
                <a:ext uri="{FF2B5EF4-FFF2-40B4-BE49-F238E27FC236}">
                  <a16:creationId xmlns:a16="http://schemas.microsoft.com/office/drawing/2014/main" id="{C15AA645-68AE-F516-D644-DD3FC15A1A83}"/>
                </a:ext>
              </a:extLst>
            </p:cNvPr>
            <p:cNvGrpSpPr/>
            <p:nvPr/>
          </p:nvGrpSpPr>
          <p:grpSpPr>
            <a:xfrm>
              <a:off x="9726" y="4019388"/>
              <a:ext cx="12085219" cy="384720"/>
              <a:chOff x="9726" y="4019388"/>
              <a:chExt cx="12085219" cy="384720"/>
            </a:xfrm>
          </p:grpSpPr>
          <p:sp>
            <p:nvSpPr>
              <p:cNvPr id="15" name="Freccia a destra 14">
                <a:extLst>
                  <a:ext uri="{FF2B5EF4-FFF2-40B4-BE49-F238E27FC236}">
                    <a16:creationId xmlns:a16="http://schemas.microsoft.com/office/drawing/2014/main" id="{A45EE4C8-00FE-D9A4-1D98-E84F08FF77E6}"/>
                  </a:ext>
                </a:extLst>
              </p:cNvPr>
              <p:cNvSpPr/>
              <p:nvPr/>
            </p:nvSpPr>
            <p:spPr>
              <a:xfrm>
                <a:off x="9726" y="4100959"/>
                <a:ext cx="12085219" cy="206189"/>
              </a:xfrm>
              <a:prstGeom prst="rightArrow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rgbClr val="FF0000"/>
                </a:solidFill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A85B146A-3712-CDB1-2140-96F9FD790B1F}"/>
                  </a:ext>
                </a:extLst>
              </p:cNvPr>
              <p:cNvSpPr txBox="1"/>
              <p:nvPr/>
            </p:nvSpPr>
            <p:spPr>
              <a:xfrm>
                <a:off x="1626131" y="4034776"/>
                <a:ext cx="732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2017</a:t>
                </a:r>
              </a:p>
            </p:txBody>
          </p:sp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F949F19C-4CE6-C242-DAB5-B2D8B2284352}"/>
                  </a:ext>
                </a:extLst>
              </p:cNvPr>
              <p:cNvSpPr txBox="1"/>
              <p:nvPr/>
            </p:nvSpPr>
            <p:spPr>
              <a:xfrm>
                <a:off x="5686046" y="4019388"/>
                <a:ext cx="732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2019</a:t>
                </a:r>
              </a:p>
            </p:txBody>
          </p:sp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2182B915-BC9B-59A5-3C03-67803C4F192A}"/>
                  </a:ext>
                </a:extLst>
              </p:cNvPr>
              <p:cNvSpPr txBox="1"/>
              <p:nvPr/>
            </p:nvSpPr>
            <p:spPr>
              <a:xfrm>
                <a:off x="9767231" y="4034629"/>
                <a:ext cx="732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2022</a:t>
                </a:r>
              </a:p>
            </p:txBody>
          </p:sp>
        </p:grpSp>
        <p:grpSp>
          <p:nvGrpSpPr>
            <p:cNvPr id="37" name="Gruppo 36">
              <a:extLst>
                <a:ext uri="{FF2B5EF4-FFF2-40B4-BE49-F238E27FC236}">
                  <a16:creationId xmlns:a16="http://schemas.microsoft.com/office/drawing/2014/main" id="{C68DC70A-3846-2D74-4974-E723F2E418DC}"/>
                </a:ext>
              </a:extLst>
            </p:cNvPr>
            <p:cNvGrpSpPr/>
            <p:nvPr/>
          </p:nvGrpSpPr>
          <p:grpSpPr>
            <a:xfrm>
              <a:off x="114875" y="2017034"/>
              <a:ext cx="11962250" cy="4358175"/>
              <a:chOff x="114875" y="2017034"/>
              <a:chExt cx="11962250" cy="4358175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3DBB12BA-253A-9C91-75E6-0F21B890B41F}"/>
                  </a:ext>
                </a:extLst>
              </p:cNvPr>
              <p:cNvGrpSpPr/>
              <p:nvPr/>
            </p:nvGrpSpPr>
            <p:grpSpPr>
              <a:xfrm>
                <a:off x="114875" y="2017034"/>
                <a:ext cx="3960223" cy="4352958"/>
                <a:chOff x="114875" y="2017034"/>
                <a:chExt cx="3960223" cy="4352958"/>
              </a:xfrm>
            </p:grpSpPr>
            <p:pic>
              <p:nvPicPr>
                <p:cNvPr id="7" name="Immagine 6" descr="Immagine che contiene mappa, schermata, arte&#10;&#10;Descrizione generata automaticamente">
                  <a:extLst>
                    <a:ext uri="{FF2B5EF4-FFF2-40B4-BE49-F238E27FC236}">
                      <a16:creationId xmlns:a16="http://schemas.microsoft.com/office/drawing/2014/main" id="{10F4A44D-BAD0-683D-633C-B323B8EBF2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139" t="16815" r="9548" b="13518"/>
                <a:stretch/>
              </p:blipFill>
              <p:spPr>
                <a:xfrm>
                  <a:off x="114875" y="2017034"/>
                  <a:ext cx="3960223" cy="1923011"/>
                </a:xfrm>
                <a:prstGeom prst="rect">
                  <a:avLst/>
                </a:prstGeom>
              </p:spPr>
            </p:pic>
            <p:pic>
              <p:nvPicPr>
                <p:cNvPr id="29" name="Immagine 28" descr="Immagine che contiene schermata, mappa, testo, Rettangolo&#10;&#10;Descrizione generata automaticamente">
                  <a:extLst>
                    <a:ext uri="{FF2B5EF4-FFF2-40B4-BE49-F238E27FC236}">
                      <a16:creationId xmlns:a16="http://schemas.microsoft.com/office/drawing/2014/main" id="{6EBC050F-FA6F-1809-7B0D-D7B9FB45CC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188" t="16831" r="11429" b="13522"/>
                <a:stretch/>
              </p:blipFill>
              <p:spPr>
                <a:xfrm>
                  <a:off x="282272" y="4474775"/>
                  <a:ext cx="3743481" cy="1895217"/>
                </a:xfrm>
                <a:prstGeom prst="rect">
                  <a:avLst/>
                </a:prstGeom>
              </p:spPr>
            </p:pic>
          </p:grpSp>
          <p:grpSp>
            <p:nvGrpSpPr>
              <p:cNvPr id="35" name="Gruppo 34">
                <a:extLst>
                  <a:ext uri="{FF2B5EF4-FFF2-40B4-BE49-F238E27FC236}">
                    <a16:creationId xmlns:a16="http://schemas.microsoft.com/office/drawing/2014/main" id="{3500BF0A-A13C-519E-D30A-3CF80544EB4E}"/>
                  </a:ext>
                </a:extLst>
              </p:cNvPr>
              <p:cNvGrpSpPr/>
              <p:nvPr/>
            </p:nvGrpSpPr>
            <p:grpSpPr>
              <a:xfrm>
                <a:off x="4189973" y="2017034"/>
                <a:ext cx="3886138" cy="4352958"/>
                <a:chOff x="4189973" y="2017034"/>
                <a:chExt cx="3886138" cy="4352958"/>
              </a:xfrm>
            </p:grpSpPr>
            <p:pic>
              <p:nvPicPr>
                <p:cNvPr id="12" name="Immagine 11" descr="Immagine che contiene mappa, schermata, Policromia, arte&#10;&#10;Descrizione generata automaticamente">
                  <a:extLst>
                    <a:ext uri="{FF2B5EF4-FFF2-40B4-BE49-F238E27FC236}">
                      <a16:creationId xmlns:a16="http://schemas.microsoft.com/office/drawing/2014/main" id="{45DF5ABF-9C3B-6100-526D-FC0D6A84DF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796" t="16888" r="11204" b="13446"/>
                <a:stretch/>
              </p:blipFill>
              <p:spPr>
                <a:xfrm>
                  <a:off x="4189973" y="2017034"/>
                  <a:ext cx="3886138" cy="1952412"/>
                </a:xfrm>
                <a:prstGeom prst="rect">
                  <a:avLst/>
                </a:prstGeom>
              </p:spPr>
            </p:pic>
            <p:pic>
              <p:nvPicPr>
                <p:cNvPr id="31" name="Immagine 30" descr="Immagine che contiene schermata, mappa, Rettangolo&#10;&#10;Descrizione generata automaticamente">
                  <a:extLst>
                    <a:ext uri="{FF2B5EF4-FFF2-40B4-BE49-F238E27FC236}">
                      <a16:creationId xmlns:a16="http://schemas.microsoft.com/office/drawing/2014/main" id="{E4772AA9-988F-414F-0D8F-A56092422E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816" t="16688" r="11272" b="13665"/>
                <a:stretch/>
              </p:blipFill>
              <p:spPr>
                <a:xfrm>
                  <a:off x="4308025" y="4529771"/>
                  <a:ext cx="3659716" cy="1840221"/>
                </a:xfrm>
                <a:prstGeom prst="rect">
                  <a:avLst/>
                </a:prstGeom>
              </p:spPr>
            </p:pic>
          </p:grpSp>
          <p:grpSp>
            <p:nvGrpSpPr>
              <p:cNvPr id="36" name="Gruppo 35">
                <a:extLst>
                  <a:ext uri="{FF2B5EF4-FFF2-40B4-BE49-F238E27FC236}">
                    <a16:creationId xmlns:a16="http://schemas.microsoft.com/office/drawing/2014/main" id="{71A5EA01-1A7C-8C52-2DC4-DE26E8CAEC0D}"/>
                  </a:ext>
                </a:extLst>
              </p:cNvPr>
              <p:cNvGrpSpPr/>
              <p:nvPr/>
            </p:nvGrpSpPr>
            <p:grpSpPr>
              <a:xfrm>
                <a:off x="8190986" y="2027907"/>
                <a:ext cx="3886139" cy="4347302"/>
                <a:chOff x="8190986" y="2027907"/>
                <a:chExt cx="3886139" cy="4347302"/>
              </a:xfrm>
            </p:grpSpPr>
            <p:pic>
              <p:nvPicPr>
                <p:cNvPr id="21" name="Immagine 20" descr="Immagine che contiene mappa, Policromia, arte&#10;&#10;Descrizione generata automaticamente">
                  <a:extLst>
                    <a:ext uri="{FF2B5EF4-FFF2-40B4-BE49-F238E27FC236}">
                      <a16:creationId xmlns:a16="http://schemas.microsoft.com/office/drawing/2014/main" id="{D4A2F0B4-7801-845B-88A6-0352B53212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945" t="16862" r="11430" b="13804"/>
                <a:stretch/>
              </p:blipFill>
              <p:spPr>
                <a:xfrm>
                  <a:off x="8190986" y="2027907"/>
                  <a:ext cx="3886139" cy="1952457"/>
                </a:xfrm>
                <a:prstGeom prst="rect">
                  <a:avLst/>
                </a:prstGeom>
              </p:spPr>
            </p:pic>
            <p:pic>
              <p:nvPicPr>
                <p:cNvPr id="33" name="Immagine 32" descr="Immagine che contiene mappa, schermata, testo, Rettangolo&#10;&#10;Descrizione generata automaticamente">
                  <a:extLst>
                    <a:ext uri="{FF2B5EF4-FFF2-40B4-BE49-F238E27FC236}">
                      <a16:creationId xmlns:a16="http://schemas.microsoft.com/office/drawing/2014/main" id="{A0BA6E71-2BD9-0C3F-3228-015C104086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992" t="16374" r="11360" b="13822"/>
                <a:stretch/>
              </p:blipFill>
              <p:spPr>
                <a:xfrm>
                  <a:off x="8250012" y="4524556"/>
                  <a:ext cx="3659717" cy="1850653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0" name="Segnaposto piè di pagina 6">
            <a:extLst>
              <a:ext uri="{FF2B5EF4-FFF2-40B4-BE49-F238E27FC236}">
                <a16:creationId xmlns:a16="http://schemas.microsoft.com/office/drawing/2014/main" id="{833CE53C-D04C-3368-607D-AE0A2E39C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5519" y="6356350"/>
            <a:ext cx="7680960" cy="365125"/>
          </a:xfrm>
        </p:spPr>
        <p:txBody>
          <a:bodyPr/>
          <a:lstStyle/>
          <a:p>
            <a:r>
              <a:rPr lang="it-IT" dirty="0"/>
              <a:t>Corso di Studi: Scienze e Gestione della Natura - Federico Zucchini - Materia: Telerilevamento geo-ecologico</a:t>
            </a:r>
          </a:p>
        </p:txBody>
      </p:sp>
    </p:spTree>
    <p:extLst>
      <p:ext uri="{BB962C8B-B14F-4D97-AF65-F5344CB8AC3E}">
        <p14:creationId xmlns:p14="http://schemas.microsoft.com/office/powerpoint/2010/main" val="41321111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2E27F-0779-8D87-AA73-88F89FE1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202"/>
            <a:ext cx="10515600" cy="710640"/>
          </a:xfrm>
        </p:spPr>
        <p:txBody>
          <a:bodyPr>
            <a:normAutofit/>
          </a:bodyPr>
          <a:lstStyle/>
          <a:p>
            <a:r>
              <a:rPr lang="it-IT" b="1" dirty="0"/>
              <a:t>Considerazioni e proposte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475CB29-90B2-0957-CFF1-DF0458573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C6BA-D942-43B5-BC75-EEC4C32A6328}" type="slidenum">
              <a:rPr lang="it-IT" smtClean="0"/>
              <a:t>37</a:t>
            </a:fld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7779766-8580-DAC0-22DE-536CD975F9A9}"/>
              </a:ext>
            </a:extLst>
          </p:cNvPr>
          <p:cNvSpPr txBox="1"/>
          <p:nvPr/>
        </p:nvSpPr>
        <p:spPr>
          <a:xfrm>
            <a:off x="838200" y="1279550"/>
            <a:ext cx="105156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Dalle numerose </a:t>
            </a:r>
            <a:r>
              <a:rPr lang="it-IT" sz="2800" u="sng" dirty="0">
                <a:highlight>
                  <a:srgbClr val="FFFFFF"/>
                </a:highlight>
                <a:latin typeface="Aptos" panose="020B0004020202020204" pitchFamily="34" charset="0"/>
              </a:rPr>
              <a:t>analisi 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svolte, e dal </a:t>
            </a:r>
            <a:r>
              <a:rPr lang="it-IT" sz="2800" u="sng" dirty="0">
                <a:highlight>
                  <a:srgbClr val="FFFFFF"/>
                </a:highlight>
                <a:latin typeface="Aptos" panose="020B0004020202020204" pitchFamily="34" charset="0"/>
              </a:rPr>
              <a:t>confronto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 fra le varie immagini in vari colori si evince come 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Vaia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 abbia prodotto, in questa zona in particolare, sì 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danni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 alla vegetazione </a:t>
            </a:r>
            <a:r>
              <a:rPr lang="it-IT" sz="2800" b="1" dirty="0">
                <a:solidFill>
                  <a:srgbClr val="FF0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MA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 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non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 quanto in </a:t>
            </a:r>
            <a:r>
              <a:rPr lang="it-IT" sz="2800" u="sng" dirty="0">
                <a:highlight>
                  <a:srgbClr val="FFFFFF"/>
                </a:highlight>
                <a:latin typeface="Aptos" panose="020B0004020202020204" pitchFamily="34" charset="0"/>
              </a:rPr>
              <a:t>altre zone limitrofe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I 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danni contenuti 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potrebbero essere 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frutto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 della 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conformazione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 della 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valle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, con </a:t>
            </a:r>
            <a:r>
              <a:rPr lang="it-IT" sz="2800" u="sng" dirty="0">
                <a:highlight>
                  <a:srgbClr val="FFFFFF"/>
                </a:highlight>
                <a:latin typeface="Aptos" panose="020B0004020202020204" pitchFamily="34" charset="0"/>
              </a:rPr>
              <a:t>versanti protetti 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o quantomeno </a:t>
            </a:r>
            <a:r>
              <a:rPr lang="it-IT" sz="2800" u="sng" dirty="0">
                <a:highlight>
                  <a:srgbClr val="FFFFFF"/>
                </a:highlight>
                <a:latin typeface="Aptos" panose="020B0004020202020204" pitchFamily="34" charset="0"/>
              </a:rPr>
              <a:t>non così fortemente battuti 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dal vento di Vaia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b="1" u="sng" dirty="0">
                <a:highlight>
                  <a:srgbClr val="FFFFFF"/>
                </a:highlight>
                <a:latin typeface="Aptos" panose="020B0004020202020204" pitchFamily="34" charset="0"/>
              </a:rPr>
              <a:t>Si potrebbe 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svolgere un’</a:t>
            </a:r>
            <a:r>
              <a:rPr lang="it-IT" sz="2800" u="sng" dirty="0">
                <a:highlight>
                  <a:srgbClr val="FFFFFF"/>
                </a:highlight>
                <a:latin typeface="Aptos" panose="020B0004020202020204" pitchFamily="34" charset="0"/>
              </a:rPr>
              <a:t>altra analisi simile 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con 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più anni 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di indagine, 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riducendo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 il </a:t>
            </a:r>
            <a:r>
              <a:rPr lang="it-IT" sz="2800" u="sng" dirty="0">
                <a:highlight>
                  <a:srgbClr val="FFFFFF"/>
                </a:highlight>
                <a:latin typeface="Aptos" panose="020B0004020202020204" pitchFamily="34" charset="0"/>
              </a:rPr>
              <a:t>livello di dettaglio 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(ampliando l’area) e con 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più informazioni 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in merito all’</a:t>
            </a:r>
            <a:r>
              <a:rPr lang="it-IT" sz="2800" u="sng" dirty="0">
                <a:highlight>
                  <a:srgbClr val="FFFFFF"/>
                </a:highlight>
                <a:latin typeface="Aptos" panose="020B0004020202020204" pitchFamily="34" charset="0"/>
              </a:rPr>
              <a:t>approccio adottato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 post Vaia (smaltimento alberi morti, pulizia del suolo, ecc.)</a:t>
            </a:r>
          </a:p>
        </p:txBody>
      </p:sp>
      <p:sp>
        <p:nvSpPr>
          <p:cNvPr id="6" name="Segnaposto piè di pagina 6">
            <a:extLst>
              <a:ext uri="{FF2B5EF4-FFF2-40B4-BE49-F238E27FC236}">
                <a16:creationId xmlns:a16="http://schemas.microsoft.com/office/drawing/2014/main" id="{3B05A862-82A7-7489-5BBC-32E14C52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5519" y="6356350"/>
            <a:ext cx="7680960" cy="365125"/>
          </a:xfrm>
        </p:spPr>
        <p:txBody>
          <a:bodyPr/>
          <a:lstStyle/>
          <a:p>
            <a:r>
              <a:rPr lang="it-IT" dirty="0"/>
              <a:t>Corso di Studi: Scienze e Gestione della Natura - Federico Zucchini - Materia: Telerilevamento geo-ecologico</a:t>
            </a:r>
          </a:p>
        </p:txBody>
      </p:sp>
    </p:spTree>
    <p:extLst>
      <p:ext uri="{BB962C8B-B14F-4D97-AF65-F5344CB8AC3E}">
        <p14:creationId xmlns:p14="http://schemas.microsoft.com/office/powerpoint/2010/main" val="41403237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2E27F-0779-8D87-AA73-88F89FE1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202"/>
            <a:ext cx="10515600" cy="710640"/>
          </a:xfrm>
        </p:spPr>
        <p:txBody>
          <a:bodyPr>
            <a:normAutofit/>
          </a:bodyPr>
          <a:lstStyle/>
          <a:p>
            <a:r>
              <a:rPr lang="it-IT" b="1" dirty="0"/>
              <a:t>Panoramica Danni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475CB29-90B2-0957-CFF1-DF0458573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C6BA-D942-43B5-BC75-EEC4C32A6328}" type="slidenum">
              <a:rPr lang="it-IT" smtClean="0"/>
              <a:t>38</a:t>
            </a:fld>
            <a:endParaRPr lang="it-IT"/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9FFDE958-2778-E99E-BEFA-0B61AF1B7920}"/>
              </a:ext>
            </a:extLst>
          </p:cNvPr>
          <p:cNvGrpSpPr/>
          <p:nvPr/>
        </p:nvGrpSpPr>
        <p:grpSpPr>
          <a:xfrm>
            <a:off x="838200" y="1000051"/>
            <a:ext cx="10397810" cy="5345063"/>
            <a:chOff x="838200" y="1000051"/>
            <a:chExt cx="10397810" cy="5345063"/>
          </a:xfrm>
        </p:grpSpPr>
        <p:pic>
          <p:nvPicPr>
            <p:cNvPr id="11" name="Immagine 10" descr="Immagine che contiene cielo, aria aperta, albero, edificio&#10;&#10;Descrizione generata automaticamente">
              <a:extLst>
                <a:ext uri="{FF2B5EF4-FFF2-40B4-BE49-F238E27FC236}">
                  <a16:creationId xmlns:a16="http://schemas.microsoft.com/office/drawing/2014/main" id="{DF27E519-B5DF-972F-A756-9E2EACBDF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19"/>
            <a:stretch/>
          </p:blipFill>
          <p:spPr>
            <a:xfrm>
              <a:off x="838200" y="3617187"/>
              <a:ext cx="4852964" cy="2727927"/>
            </a:xfrm>
            <a:prstGeom prst="rect">
              <a:avLst/>
            </a:prstGeom>
          </p:spPr>
        </p:pic>
        <p:pic>
          <p:nvPicPr>
            <p:cNvPr id="13" name="Immagine 12" descr="Immagine che contiene aria aperta, cielo, erba, area selvaggia&#10;&#10;Descrizione generata automaticamente">
              <a:extLst>
                <a:ext uri="{FF2B5EF4-FFF2-40B4-BE49-F238E27FC236}">
                  <a16:creationId xmlns:a16="http://schemas.microsoft.com/office/drawing/2014/main" id="{8EE2F60F-969C-3C0B-6F88-1FB7A3967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49" b="13595"/>
            <a:stretch/>
          </p:blipFill>
          <p:spPr>
            <a:xfrm>
              <a:off x="5691164" y="3474183"/>
              <a:ext cx="5544846" cy="2870931"/>
            </a:xfrm>
            <a:prstGeom prst="rect">
              <a:avLst/>
            </a:prstGeom>
          </p:spPr>
        </p:pic>
        <p:pic>
          <p:nvPicPr>
            <p:cNvPr id="14" name="Immagine 13" descr="Immagine che contiene aria aperta, natura, erba, paesaggio&#10;&#10;Descrizione generata automaticamente">
              <a:extLst>
                <a:ext uri="{FF2B5EF4-FFF2-40B4-BE49-F238E27FC236}">
                  <a16:creationId xmlns:a16="http://schemas.microsoft.com/office/drawing/2014/main" id="{5D588E4B-BEE9-353D-CFDA-9B87B6B0F7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54"/>
            <a:stretch/>
          </p:blipFill>
          <p:spPr>
            <a:xfrm>
              <a:off x="838200" y="1000051"/>
              <a:ext cx="4852964" cy="2623295"/>
            </a:xfrm>
            <a:prstGeom prst="rect">
              <a:avLst/>
            </a:prstGeom>
          </p:spPr>
        </p:pic>
        <p:pic>
          <p:nvPicPr>
            <p:cNvPr id="16" name="Immagine 15" descr="Immagine che contiene aria aperta, nebbia, albero, foschia&#10;&#10;Descrizione generata automaticamente">
              <a:extLst>
                <a:ext uri="{FF2B5EF4-FFF2-40B4-BE49-F238E27FC236}">
                  <a16:creationId xmlns:a16="http://schemas.microsoft.com/office/drawing/2014/main" id="{6A8EEF29-018D-3F1A-327F-5AAE9F876D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16"/>
            <a:stretch/>
          </p:blipFill>
          <p:spPr>
            <a:xfrm>
              <a:off x="5691164" y="1000051"/>
              <a:ext cx="5544846" cy="2640691"/>
            </a:xfrm>
            <a:prstGeom prst="rect">
              <a:avLst/>
            </a:prstGeom>
          </p:spPr>
        </p:pic>
      </p:grpSp>
      <p:sp>
        <p:nvSpPr>
          <p:cNvPr id="19" name="Segnaposto piè di pagina 6">
            <a:extLst>
              <a:ext uri="{FF2B5EF4-FFF2-40B4-BE49-F238E27FC236}">
                <a16:creationId xmlns:a16="http://schemas.microsoft.com/office/drawing/2014/main" id="{1018C5C4-4AF7-10A8-FA72-261FC12A8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5519" y="6356350"/>
            <a:ext cx="7680960" cy="365125"/>
          </a:xfrm>
        </p:spPr>
        <p:txBody>
          <a:bodyPr/>
          <a:lstStyle/>
          <a:p>
            <a:r>
              <a:rPr lang="it-IT" dirty="0"/>
              <a:t>Corso di Studi: Scienze e Gestione della Natura - Federico Zucchini - Materia: Telerilevamento geo-ecologico</a:t>
            </a:r>
          </a:p>
        </p:txBody>
      </p:sp>
    </p:spTree>
    <p:extLst>
      <p:ext uri="{BB962C8B-B14F-4D97-AF65-F5344CB8AC3E}">
        <p14:creationId xmlns:p14="http://schemas.microsoft.com/office/powerpoint/2010/main" val="28688723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44A9B5E-9296-A07A-E389-6BBED1BFB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Corso di Studi: Scienze e Gestione della Natura - Federico Zucchini - Materia: Telerilevamento geo-ecologico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475CB29-90B2-0957-CFF1-DF0458573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C6BA-D942-43B5-BC75-EEC4C32A6328}" type="slidenum">
              <a:rPr lang="it-IT" smtClean="0"/>
              <a:t>39</a:t>
            </a:fld>
            <a:endParaRPr lang="it-IT"/>
          </a:p>
        </p:txBody>
      </p:sp>
      <p:pic>
        <p:nvPicPr>
          <p:cNvPr id="8" name="Immagine 7" descr="Immagine che contiene Elementi grafici, Carattere, grafica, cerchio&#10;&#10;Descrizione generata automaticamente">
            <a:extLst>
              <a:ext uri="{FF2B5EF4-FFF2-40B4-BE49-F238E27FC236}">
                <a16:creationId xmlns:a16="http://schemas.microsoft.com/office/drawing/2014/main" id="{D59091F3-94FF-1B7E-74B1-30D4EBE5E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7"/>
            <a:ext cx="12192000" cy="685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853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2E27F-0779-8D87-AA73-88F89FE1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202"/>
            <a:ext cx="10515600" cy="710640"/>
          </a:xfrm>
        </p:spPr>
        <p:txBody>
          <a:bodyPr/>
          <a:lstStyle/>
          <a:p>
            <a:r>
              <a:rPr lang="it-IT" b="1" dirty="0">
                <a:solidFill>
                  <a:srgbClr val="00B050"/>
                </a:solidFill>
              </a:rPr>
              <a:t>Area di Studio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475CB29-90B2-0957-CFF1-DF0458573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C6BA-D942-43B5-BC75-EEC4C32A6328}" type="slidenum">
              <a:rPr lang="it-IT" smtClean="0"/>
              <a:t>4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D42FF70-2468-10C9-4425-7D7FEF46BF02}"/>
              </a:ext>
            </a:extLst>
          </p:cNvPr>
          <p:cNvSpPr txBox="1"/>
          <p:nvPr/>
        </p:nvSpPr>
        <p:spPr>
          <a:xfrm>
            <a:off x="510985" y="1029467"/>
            <a:ext cx="108428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u="sng" dirty="0">
                <a:highlight>
                  <a:srgbClr val="FFFFFF"/>
                </a:highlight>
                <a:latin typeface="Aptos" panose="020B0004020202020204" pitchFamily="34" charset="0"/>
              </a:rPr>
              <a:t>Area di Studio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: Zona intorno a 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Santa Fosca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,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 Selva di Cadore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, 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Colle Santa Lucia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, 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Caprile,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 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Rocca Pietore 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e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 Alleghe</a:t>
            </a:r>
            <a:endParaRPr lang="it-IT" b="1" dirty="0">
              <a:highlight>
                <a:srgbClr val="FFFFFF"/>
              </a:highlight>
              <a:latin typeface="Aptos" panose="020B0004020202020204" pitchFamily="34" charset="0"/>
            </a:endParaRPr>
          </a:p>
        </p:txBody>
      </p: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C24504C7-A619-E7B6-6FB9-071711C605DB}"/>
              </a:ext>
            </a:extLst>
          </p:cNvPr>
          <p:cNvGrpSpPr/>
          <p:nvPr/>
        </p:nvGrpSpPr>
        <p:grpSpPr>
          <a:xfrm>
            <a:off x="2156650" y="2052070"/>
            <a:ext cx="7663543" cy="4241159"/>
            <a:chOff x="1873621" y="2090161"/>
            <a:chExt cx="7663543" cy="4241159"/>
          </a:xfrm>
        </p:grpSpPr>
        <p:pic>
          <p:nvPicPr>
            <p:cNvPr id="18" name="Immagine 17" descr="Immagine che contiene Aerofotogrammetria, testo, mappa, aereo&#10;&#10;Descrizione generata automaticamente">
              <a:extLst>
                <a:ext uri="{FF2B5EF4-FFF2-40B4-BE49-F238E27FC236}">
                  <a16:creationId xmlns:a16="http://schemas.microsoft.com/office/drawing/2014/main" id="{B2710B91-0592-2F24-6E40-4CC9288F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3621" y="2090161"/>
              <a:ext cx="7663543" cy="3955506"/>
            </a:xfrm>
            <a:prstGeom prst="rect">
              <a:avLst/>
            </a:prstGeom>
          </p:spPr>
        </p:pic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6680C026-0631-9238-AE84-B16BB1D808EE}"/>
                </a:ext>
              </a:extLst>
            </p:cNvPr>
            <p:cNvSpPr txBox="1"/>
            <p:nvPr/>
          </p:nvSpPr>
          <p:spPr>
            <a:xfrm>
              <a:off x="2790837" y="6054321"/>
              <a:ext cx="58291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Immagine proveniente da </a:t>
              </a:r>
              <a:r>
                <a:rPr lang="it-IT" sz="1200" dirty="0" err="1"/>
                <a:t>Sentinel</a:t>
              </a:r>
              <a:r>
                <a:rPr lang="it-IT" sz="1200" dirty="0"/>
                <a:t> 2 L2A in </a:t>
              </a:r>
              <a:r>
                <a:rPr lang="it-IT" sz="1200" dirty="0" err="1"/>
                <a:t>true</a:t>
              </a:r>
              <a:r>
                <a:rPr lang="it-IT" sz="1200" dirty="0"/>
                <a:t> color ottimizzato per la visualizzazione</a:t>
              </a:r>
            </a:p>
          </p:txBody>
        </p:sp>
      </p:grp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8C7AB8B7-16BF-E532-237D-3696DBBBD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5520" y="6356350"/>
            <a:ext cx="7680960" cy="365125"/>
          </a:xfrm>
        </p:spPr>
        <p:txBody>
          <a:bodyPr/>
          <a:lstStyle/>
          <a:p>
            <a:r>
              <a:rPr lang="it-IT" dirty="0"/>
              <a:t>Corso di Studi: Scienze e Gestione della Natura - Federico Zucchini - Materia: Telerilevamento geo-ecologico</a:t>
            </a:r>
          </a:p>
        </p:txBody>
      </p:sp>
    </p:spTree>
    <p:extLst>
      <p:ext uri="{BB962C8B-B14F-4D97-AF65-F5344CB8AC3E}">
        <p14:creationId xmlns:p14="http://schemas.microsoft.com/office/powerpoint/2010/main" val="93245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2E27F-0779-8D87-AA73-88F89FE1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202"/>
            <a:ext cx="10515600" cy="710640"/>
          </a:xfrm>
        </p:spPr>
        <p:txBody>
          <a:bodyPr/>
          <a:lstStyle/>
          <a:p>
            <a:r>
              <a:rPr lang="it-IT" b="1" dirty="0">
                <a:solidFill>
                  <a:srgbClr val="FF0000"/>
                </a:solidFill>
              </a:rPr>
              <a:t>Scopo del Progetto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475CB29-90B2-0957-CFF1-DF0458573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C6BA-D942-43B5-BC75-EEC4C32A6328}" type="slidenum">
              <a:rPr lang="it-IT" smtClean="0"/>
              <a:t>5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D42FF70-2468-10C9-4425-7D7FEF46BF02}"/>
              </a:ext>
            </a:extLst>
          </p:cNvPr>
          <p:cNvSpPr txBox="1"/>
          <p:nvPr/>
        </p:nvSpPr>
        <p:spPr>
          <a:xfrm>
            <a:off x="730622" y="1279550"/>
            <a:ext cx="10730753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u="sng" dirty="0">
                <a:highlight>
                  <a:srgbClr val="FFFFFF"/>
                </a:highlight>
                <a:latin typeface="Aptos" panose="020B0004020202020204" pitchFamily="34" charset="0"/>
              </a:rPr>
              <a:t>Scopo del progetto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: Indagare i 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danni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 causati dall’abbattimento della 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Tempesta Vaia 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su un’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area di alta montagna 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ad 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alta densità forestale</a:t>
            </a:r>
          </a:p>
          <a:p>
            <a:endParaRPr lang="it-IT" sz="2800" b="1" dirty="0"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u="sng" dirty="0">
                <a:highlight>
                  <a:srgbClr val="FFFFFF"/>
                </a:highlight>
                <a:latin typeface="Aptos" panose="020B0004020202020204" pitchFamily="34" charset="0"/>
              </a:rPr>
              <a:t>Metodi di analisi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Immagini in </a:t>
            </a:r>
            <a:r>
              <a:rPr lang="it-IT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True Color 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(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TC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) e </a:t>
            </a:r>
            <a:r>
              <a:rPr lang="it-IT" sz="2800" b="1" dirty="0">
                <a:solidFill>
                  <a:srgbClr val="C00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False Color 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(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FC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Classificazione immagini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Costruzione </a:t>
            </a:r>
            <a:r>
              <a:rPr lang="it-IT" sz="2800" b="1" dirty="0" err="1">
                <a:highlight>
                  <a:srgbClr val="FFFFFF"/>
                </a:highlight>
                <a:latin typeface="Aptos" panose="020B0004020202020204" pitchFamily="34" charset="0"/>
              </a:rPr>
              <a:t>Dataframe</a:t>
            </a:r>
            <a:endParaRPr lang="it-IT" sz="2800" b="1" dirty="0"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Calcolo 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DVI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 e 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NDVI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Sviluppo di 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Serie Temporali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Analisi Multivariata (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AM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)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03D28EDA-2B19-2C14-6EC3-262E0C31F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5519" y="6356350"/>
            <a:ext cx="7680960" cy="365125"/>
          </a:xfrm>
        </p:spPr>
        <p:txBody>
          <a:bodyPr/>
          <a:lstStyle/>
          <a:p>
            <a:r>
              <a:rPr lang="it-IT" dirty="0"/>
              <a:t>Corso di Studi: Scienze e Gestione della Natura - Federico Zucchini - Materia: Telerilevamento geo-ecologico</a:t>
            </a:r>
          </a:p>
        </p:txBody>
      </p:sp>
    </p:spTree>
    <p:extLst>
      <p:ext uri="{BB962C8B-B14F-4D97-AF65-F5344CB8AC3E}">
        <p14:creationId xmlns:p14="http://schemas.microsoft.com/office/powerpoint/2010/main" val="1698183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2E27F-0779-8D87-AA73-88F89FE1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202"/>
            <a:ext cx="10515600" cy="710640"/>
          </a:xfrm>
        </p:spPr>
        <p:txBody>
          <a:bodyPr>
            <a:normAutofit fontScale="90000"/>
          </a:bodyPr>
          <a:lstStyle/>
          <a:p>
            <a:r>
              <a:rPr lang="it-IT" b="1" dirty="0"/>
              <a:t>Pacchetti impiegati e Software di elaborazione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475CB29-90B2-0957-CFF1-DF0458573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C6BA-D942-43B5-BC75-EEC4C32A6328}" type="slidenum">
              <a:rPr lang="it-IT" smtClean="0"/>
              <a:t>6</a:t>
            </a:fld>
            <a:endParaRPr lang="it-IT"/>
          </a:p>
        </p:txBody>
      </p:sp>
      <p:sp>
        <p:nvSpPr>
          <p:cNvPr id="9" name="Segnaposto piè di pagina 6">
            <a:extLst>
              <a:ext uri="{FF2B5EF4-FFF2-40B4-BE49-F238E27FC236}">
                <a16:creationId xmlns:a16="http://schemas.microsoft.com/office/drawing/2014/main" id="{6E238BD0-1398-0FE1-8D06-C09DE394C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5519" y="6356350"/>
            <a:ext cx="7680960" cy="365125"/>
          </a:xfrm>
        </p:spPr>
        <p:txBody>
          <a:bodyPr/>
          <a:lstStyle/>
          <a:p>
            <a:r>
              <a:rPr lang="it-IT" dirty="0"/>
              <a:t>Corso di Studi: Scienze e Gestione della Natura - Federico Zucchini - Materia: Telerilevamento geo-ecologico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2F23113-3C62-0C37-CB3A-5679AF06ED43}"/>
              </a:ext>
            </a:extLst>
          </p:cNvPr>
          <p:cNvSpPr txBox="1"/>
          <p:nvPr/>
        </p:nvSpPr>
        <p:spPr>
          <a:xfrm>
            <a:off x="838199" y="4143384"/>
            <a:ext cx="50291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Funzioni impiegate:</a:t>
            </a:r>
            <a:endParaRPr lang="it-IT" sz="2800" b="1" dirty="0">
              <a:highlight>
                <a:srgbClr val="FFFFFF"/>
              </a:highlight>
              <a:latin typeface="Aptos" panose="020B0004020202020204" pitchFamily="34" charset="0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2D68A5CB-EE4D-DD0C-9804-7678CB25CC47}"/>
              </a:ext>
            </a:extLst>
          </p:cNvPr>
          <p:cNvGrpSpPr/>
          <p:nvPr/>
        </p:nvGrpSpPr>
        <p:grpSpPr>
          <a:xfrm>
            <a:off x="838200" y="1034842"/>
            <a:ext cx="10730752" cy="4645913"/>
            <a:chOff x="838201" y="1279548"/>
            <a:chExt cx="10730752" cy="2586141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9D42FF70-2468-10C9-4425-7D7FEF46BF02}"/>
                </a:ext>
              </a:extLst>
            </p:cNvPr>
            <p:cNvSpPr txBox="1"/>
            <p:nvPr/>
          </p:nvSpPr>
          <p:spPr>
            <a:xfrm>
              <a:off x="838201" y="1279548"/>
              <a:ext cx="5029199" cy="2319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2800" dirty="0">
                  <a:highlight>
                    <a:srgbClr val="FFFFFF"/>
                  </a:highlight>
                  <a:latin typeface="Aptos" panose="020B0004020202020204" pitchFamily="34" charset="0"/>
                </a:rPr>
                <a:t>Software di elaborazione: </a:t>
              </a:r>
              <a:r>
                <a:rPr lang="it-IT" sz="2800" b="1" dirty="0">
                  <a:highlight>
                    <a:srgbClr val="FFFFFF"/>
                  </a:highlight>
                  <a:latin typeface="Aptos" panose="020B0004020202020204" pitchFamily="34" charset="0"/>
                </a:rPr>
                <a:t>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2800" dirty="0">
                  <a:highlight>
                    <a:srgbClr val="FFFFFF"/>
                  </a:highlight>
                  <a:latin typeface="Aptos" panose="020B0004020202020204" pitchFamily="34" charset="0"/>
                </a:rPr>
                <a:t>Pacchetti impiegati</a:t>
              </a:r>
            </a:p>
            <a:p>
              <a:pPr marL="539750" indent="-285750">
                <a:buFont typeface="Courier New" panose="02070309020205020404" pitchFamily="49" charset="0"/>
                <a:buChar char="o"/>
              </a:pPr>
              <a:r>
                <a:rPr lang="it-IT" sz="2800" b="1" dirty="0">
                  <a:highlight>
                    <a:srgbClr val="FFFFFF"/>
                  </a:highlight>
                  <a:latin typeface="Aptos" panose="020B0004020202020204" pitchFamily="34" charset="0"/>
                </a:rPr>
                <a:t>Terra</a:t>
              </a:r>
            </a:p>
            <a:p>
              <a:pPr marL="539750" indent="-285750">
                <a:buFont typeface="Courier New" panose="02070309020205020404" pitchFamily="49" charset="0"/>
                <a:buChar char="o"/>
              </a:pPr>
              <a:r>
                <a:rPr lang="it-IT" sz="2800" b="1" dirty="0" err="1">
                  <a:highlight>
                    <a:srgbClr val="FFFFFF"/>
                  </a:highlight>
                  <a:latin typeface="Aptos" panose="020B0004020202020204" pitchFamily="34" charset="0"/>
                </a:rPr>
                <a:t>ImageRy</a:t>
              </a:r>
              <a:endParaRPr lang="it-IT" sz="2800" b="1" dirty="0">
                <a:highlight>
                  <a:srgbClr val="FFFFFF"/>
                </a:highlight>
                <a:latin typeface="Aptos" panose="020B0004020202020204" pitchFamily="34" charset="0"/>
              </a:endParaRPr>
            </a:p>
            <a:p>
              <a:pPr marL="539750" indent="-285750">
                <a:buFont typeface="Courier New" panose="02070309020205020404" pitchFamily="49" charset="0"/>
                <a:buChar char="o"/>
              </a:pPr>
              <a:r>
                <a:rPr lang="it-IT" sz="2800" b="1" dirty="0">
                  <a:highlight>
                    <a:srgbClr val="FFFFFF"/>
                  </a:highlight>
                  <a:latin typeface="Aptos" panose="020B0004020202020204" pitchFamily="34" charset="0"/>
                </a:rPr>
                <a:t>ggplot2</a:t>
              </a:r>
            </a:p>
            <a:p>
              <a:pPr marL="539750" indent="-285750">
                <a:buFont typeface="Courier New" panose="02070309020205020404" pitchFamily="49" charset="0"/>
                <a:buChar char="o"/>
              </a:pPr>
              <a:r>
                <a:rPr lang="it-IT" sz="2800" b="1" dirty="0">
                  <a:highlight>
                    <a:srgbClr val="FFFFFF"/>
                  </a:highlight>
                  <a:latin typeface="Aptos" panose="020B0004020202020204" pitchFamily="34" charset="0"/>
                </a:rPr>
                <a:t>Patchwork</a:t>
              </a:r>
            </a:p>
            <a:p>
              <a:pPr marL="539750" indent="-285750">
                <a:buFont typeface="Courier New" panose="02070309020205020404" pitchFamily="49" charset="0"/>
                <a:buChar char="o"/>
              </a:pPr>
              <a:r>
                <a:rPr lang="it-IT" sz="2800" b="1" dirty="0" err="1">
                  <a:highlight>
                    <a:srgbClr val="FFFFFF"/>
                  </a:highlight>
                  <a:latin typeface="Aptos" panose="020B0004020202020204" pitchFamily="34" charset="0"/>
                </a:rPr>
                <a:t>Viridis</a:t>
              </a:r>
              <a:endParaRPr lang="it-IT" sz="2800" b="1" dirty="0">
                <a:highlight>
                  <a:srgbClr val="FFFFFF"/>
                </a:highlight>
                <a:latin typeface="Aptos" panose="020B0004020202020204" pitchFamily="34" charset="0"/>
              </a:endParaRPr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0CC286EC-8CD1-0FF1-65DE-02EDAD028B69}"/>
                </a:ext>
              </a:extLst>
            </p:cNvPr>
            <p:cNvSpPr txBox="1"/>
            <p:nvPr/>
          </p:nvSpPr>
          <p:spPr>
            <a:xfrm>
              <a:off x="6096000" y="1655617"/>
              <a:ext cx="5472953" cy="2210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400" b="1" dirty="0">
                  <a:highlight>
                    <a:srgbClr val="FFFFFF"/>
                  </a:highlight>
                  <a:latin typeface="Aptos" panose="020B0004020202020204" pitchFamily="34" charset="0"/>
                </a:rPr>
                <a:t>Es. codice per richiamare i pacchetti impiegati:</a:t>
              </a:r>
            </a:p>
            <a:p>
              <a:endParaRPr lang="it-IT" sz="1400" b="1" dirty="0">
                <a:highlight>
                  <a:srgbClr val="FFFFFF"/>
                </a:highlight>
                <a:latin typeface="Aptos" panose="020B00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400" b="1" dirty="0">
                  <a:highlight>
                    <a:srgbClr val="FFFFFF"/>
                  </a:highlight>
                  <a:latin typeface="Aptos" panose="020B0004020202020204" pitchFamily="34" charset="0"/>
                </a:rPr>
                <a:t>library(terra)</a:t>
              </a:r>
            </a:p>
            <a:p>
              <a:r>
                <a:rPr lang="it-IT" sz="1400" dirty="0">
                  <a:highlight>
                    <a:srgbClr val="FFFFFF"/>
                  </a:highlight>
                  <a:latin typeface="Aptos" panose="020B0004020202020204" pitchFamily="34" charset="0"/>
                </a:rPr>
                <a:t>#Pacchetto in R con specializzazione per analisi geospaziale e manipolazione di dati </a:t>
              </a:r>
              <a:r>
                <a:rPr lang="it-IT" sz="1400" dirty="0" err="1">
                  <a:highlight>
                    <a:srgbClr val="FFFFFF"/>
                  </a:highlight>
                  <a:latin typeface="Aptos" panose="020B0004020202020204" pitchFamily="34" charset="0"/>
                </a:rPr>
                <a:t>raster</a:t>
              </a:r>
              <a:r>
                <a:rPr lang="it-IT" sz="1400" dirty="0">
                  <a:highlight>
                    <a:srgbClr val="FFFFFF"/>
                  </a:highlight>
                  <a:latin typeface="Aptos" panose="020B0004020202020204" pitchFamily="34" charset="0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400" b="1" dirty="0">
                  <a:highlight>
                    <a:srgbClr val="FFFFFF"/>
                  </a:highlight>
                  <a:latin typeface="Aptos" panose="020B0004020202020204" pitchFamily="34" charset="0"/>
                </a:rPr>
                <a:t>library(</a:t>
              </a:r>
              <a:r>
                <a:rPr lang="it-IT" sz="1400" b="1" dirty="0" err="1">
                  <a:highlight>
                    <a:srgbClr val="FFFFFF"/>
                  </a:highlight>
                  <a:latin typeface="Aptos" panose="020B0004020202020204" pitchFamily="34" charset="0"/>
                </a:rPr>
                <a:t>imageRy</a:t>
              </a:r>
              <a:r>
                <a:rPr lang="it-IT" sz="1400" b="1" dirty="0">
                  <a:highlight>
                    <a:srgbClr val="FFFFFF"/>
                  </a:highlight>
                  <a:latin typeface="Aptos" panose="020B0004020202020204" pitchFamily="34" charset="0"/>
                </a:rPr>
                <a:t>)</a:t>
              </a:r>
            </a:p>
            <a:p>
              <a:r>
                <a:rPr lang="it-IT" sz="1400" dirty="0">
                  <a:highlight>
                    <a:srgbClr val="FFFFFF"/>
                  </a:highlight>
                  <a:latin typeface="Aptos" panose="020B0004020202020204" pitchFamily="34" charset="0"/>
                </a:rPr>
                <a:t>#Pacchetto in R per gestione dati </a:t>
              </a:r>
              <a:r>
                <a:rPr lang="it-IT" sz="1400" dirty="0" err="1">
                  <a:highlight>
                    <a:srgbClr val="FFFFFF"/>
                  </a:highlight>
                  <a:latin typeface="Aptos" panose="020B0004020202020204" pitchFamily="34" charset="0"/>
                </a:rPr>
                <a:t>raster</a:t>
              </a:r>
              <a:r>
                <a:rPr lang="it-IT" sz="1400" dirty="0">
                  <a:highlight>
                    <a:srgbClr val="FFFFFF"/>
                  </a:highlight>
                  <a:latin typeface="Aptos" panose="020B0004020202020204" pitchFamily="34" charset="0"/>
                </a:rPr>
                <a:t>, visualizzazione, importazione e modificazione delle immagini.</a:t>
              </a:r>
            </a:p>
            <a:p>
              <a:r>
                <a:rPr lang="it-IT" sz="1400" dirty="0">
                  <a:highlight>
                    <a:srgbClr val="FFFFFF"/>
                  </a:highlight>
                  <a:latin typeface="Aptos" panose="020B0004020202020204" pitchFamily="34" charset="0"/>
                </a:rPr>
                <a:t>#Facilita condivisione di immagini.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400" b="1" dirty="0">
                  <a:highlight>
                    <a:srgbClr val="FFFFFF"/>
                  </a:highlight>
                  <a:latin typeface="Aptos" panose="020B0004020202020204" pitchFamily="34" charset="0"/>
                </a:rPr>
                <a:t>library(ggplot2)</a:t>
              </a:r>
            </a:p>
            <a:p>
              <a:r>
                <a:rPr lang="it-IT" sz="1400" dirty="0">
                  <a:highlight>
                    <a:srgbClr val="FFFFFF"/>
                  </a:highlight>
                  <a:latin typeface="Aptos" panose="020B0004020202020204" pitchFamily="34" charset="0"/>
                </a:rPr>
                <a:t>#Pacchetto in R per creazione di grafici statistici.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400" b="1" dirty="0">
                  <a:highlight>
                    <a:srgbClr val="FFFFFF"/>
                  </a:highlight>
                  <a:latin typeface="Aptos" panose="020B0004020202020204" pitchFamily="34" charset="0"/>
                </a:rPr>
                <a:t>library(patchwork)</a:t>
              </a:r>
            </a:p>
            <a:p>
              <a:r>
                <a:rPr lang="it-IT" sz="1400" dirty="0">
                  <a:highlight>
                    <a:srgbClr val="FFFFFF"/>
                  </a:highlight>
                  <a:latin typeface="Aptos" panose="020B0004020202020204" pitchFamily="34" charset="0"/>
                </a:rPr>
                <a:t>#Pacchetto in R per organizzazione e personalizzazione della disposizione di più grafici insieme.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400" b="1" dirty="0">
                  <a:highlight>
                    <a:srgbClr val="FFFFFF"/>
                  </a:highlight>
                  <a:latin typeface="Aptos" panose="020B0004020202020204" pitchFamily="34" charset="0"/>
                </a:rPr>
                <a:t>library(</a:t>
              </a:r>
              <a:r>
                <a:rPr lang="it-IT" sz="1400" b="1" dirty="0" err="1">
                  <a:highlight>
                    <a:srgbClr val="FFFFFF"/>
                  </a:highlight>
                  <a:latin typeface="Aptos" panose="020B0004020202020204" pitchFamily="34" charset="0"/>
                </a:rPr>
                <a:t>viridis</a:t>
              </a:r>
              <a:r>
                <a:rPr lang="it-IT" sz="1400" b="1" dirty="0">
                  <a:highlight>
                    <a:srgbClr val="FFFFFF"/>
                  </a:highlight>
                  <a:latin typeface="Aptos" panose="020B0004020202020204" pitchFamily="34" charset="0"/>
                </a:rPr>
                <a:t>)</a:t>
              </a:r>
            </a:p>
            <a:p>
              <a:r>
                <a:rPr lang="it-IT" sz="1400" dirty="0">
                  <a:highlight>
                    <a:srgbClr val="FFFFFF"/>
                  </a:highlight>
                  <a:latin typeface="Aptos" panose="020B0004020202020204" pitchFamily="34" charset="0"/>
                </a:rPr>
                <a:t>#Pacchetto in R usato per assegnare alle immagini rappresentate delle palette di colore.</a:t>
              </a:r>
            </a:p>
            <a:p>
              <a:r>
                <a:rPr lang="it-IT" sz="1400" dirty="0">
                  <a:highlight>
                    <a:srgbClr val="FFFFFF"/>
                  </a:highlight>
                  <a:latin typeface="Aptos" panose="020B0004020202020204" pitchFamily="34" charset="0"/>
                </a:rPr>
                <a:t>#Utile per usare palette distinguibili anche dalle persone daltoniche. 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98DEAC92-6747-2C8D-8F4F-3657951BCB79}"/>
              </a:ext>
            </a:extLst>
          </p:cNvPr>
          <p:cNvGrpSpPr/>
          <p:nvPr/>
        </p:nvGrpSpPr>
        <p:grpSpPr>
          <a:xfrm>
            <a:off x="1136723" y="4666604"/>
            <a:ext cx="4844975" cy="1569660"/>
            <a:chOff x="1136723" y="4666604"/>
            <a:chExt cx="4844975" cy="1569660"/>
          </a:xfrm>
        </p:grpSpPr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03864485-7566-3750-808B-5BDA1821737A}"/>
                </a:ext>
              </a:extLst>
            </p:cNvPr>
            <p:cNvGrpSpPr/>
            <p:nvPr/>
          </p:nvGrpSpPr>
          <p:grpSpPr>
            <a:xfrm>
              <a:off x="1136723" y="4666604"/>
              <a:ext cx="3301927" cy="1569660"/>
              <a:chOff x="1136723" y="4666604"/>
              <a:chExt cx="3301927" cy="1569660"/>
            </a:xfrm>
          </p:grpSpPr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50D33175-A415-FD1C-BAEB-6CB3A115B7F9}"/>
                  </a:ext>
                </a:extLst>
              </p:cNvPr>
              <p:cNvSpPr txBox="1"/>
              <p:nvPr/>
            </p:nvSpPr>
            <p:spPr>
              <a:xfrm>
                <a:off x="1136723" y="4666604"/>
                <a:ext cx="202602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it-IT" sz="1600" dirty="0" err="1"/>
                  <a:t>rast</a:t>
                </a:r>
                <a:r>
                  <a:rPr lang="it-IT" sz="1600" dirty="0"/>
                  <a:t>()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it-IT" sz="1600" dirty="0"/>
                  <a:t>par(</a:t>
                </a:r>
                <a:r>
                  <a:rPr lang="it-IT" sz="1600" dirty="0" err="1"/>
                  <a:t>mfrow</a:t>
                </a:r>
                <a:r>
                  <a:rPr lang="it-IT" sz="1600" dirty="0"/>
                  <a:t>=c(,))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it-IT" sz="1600" dirty="0"/>
                  <a:t>plot()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it-IT" sz="1600" dirty="0"/>
                  <a:t>c()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it-IT" sz="1600" dirty="0" err="1"/>
                  <a:t>im.plotRGB</a:t>
                </a:r>
                <a:r>
                  <a:rPr lang="it-IT" sz="1600" dirty="0"/>
                  <a:t>()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it-IT" sz="1600" dirty="0" err="1"/>
                  <a:t>pairs</a:t>
                </a:r>
                <a:r>
                  <a:rPr lang="it-IT" sz="1600" dirty="0"/>
                  <a:t>()</a:t>
                </a:r>
              </a:p>
            </p:txBody>
          </p:sp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9B3CC67C-EF81-DDE4-B16A-0D9428F7EB2C}"/>
                  </a:ext>
                </a:extLst>
              </p:cNvPr>
              <p:cNvSpPr txBox="1"/>
              <p:nvPr/>
            </p:nvSpPr>
            <p:spPr>
              <a:xfrm>
                <a:off x="2866911" y="4666604"/>
                <a:ext cx="157173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it-IT" sz="1600" dirty="0" err="1"/>
                  <a:t>im.classify</a:t>
                </a:r>
                <a:r>
                  <a:rPr lang="it-IT" sz="1600" dirty="0"/>
                  <a:t>()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it-IT" sz="1600" dirty="0" err="1"/>
                  <a:t>freq</a:t>
                </a:r>
                <a:r>
                  <a:rPr lang="it-IT" sz="1600" dirty="0"/>
                  <a:t>()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it-IT" sz="1600" dirty="0" err="1"/>
                  <a:t>ncell</a:t>
                </a:r>
                <a:r>
                  <a:rPr lang="it-IT" sz="1600" dirty="0"/>
                  <a:t>()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it-IT" sz="1600" dirty="0" err="1"/>
                  <a:t>data.frame</a:t>
                </a:r>
                <a:r>
                  <a:rPr lang="it-IT" sz="1600" dirty="0"/>
                  <a:t>()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it-IT" sz="1600" dirty="0" err="1"/>
                  <a:t>im.pca</a:t>
                </a:r>
                <a:r>
                  <a:rPr lang="it-IT" sz="1600" dirty="0"/>
                  <a:t>()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it-IT" sz="1600" dirty="0"/>
                  <a:t>sum()</a:t>
                </a:r>
              </a:p>
            </p:txBody>
          </p:sp>
        </p:grp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07EFCFA1-38F2-B34A-60F7-3FE15EA0BE97}"/>
                </a:ext>
              </a:extLst>
            </p:cNvPr>
            <p:cNvSpPr txBox="1"/>
            <p:nvPr/>
          </p:nvSpPr>
          <p:spPr>
            <a:xfrm>
              <a:off x="4409959" y="4666604"/>
              <a:ext cx="15717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it-IT" sz="1600" dirty="0" err="1"/>
                <a:t>focal</a:t>
              </a:r>
              <a:r>
                <a:rPr lang="it-IT" sz="1600" dirty="0"/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5517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2E27F-0779-8D87-AA73-88F89FE1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202"/>
            <a:ext cx="10515600" cy="710640"/>
          </a:xfrm>
        </p:spPr>
        <p:txBody>
          <a:bodyPr>
            <a:normAutofit/>
          </a:bodyPr>
          <a:lstStyle/>
          <a:p>
            <a:r>
              <a:rPr lang="it-IT" b="1" dirty="0"/>
              <a:t>Analisi dei dati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475CB29-90B2-0957-CFF1-DF0458573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C6BA-D942-43B5-BC75-EEC4C32A6328}" type="slidenum">
              <a:rPr lang="it-IT" smtClean="0"/>
              <a:t>7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D42FF70-2468-10C9-4425-7D7FEF46BF02}"/>
              </a:ext>
            </a:extLst>
          </p:cNvPr>
          <p:cNvSpPr txBox="1"/>
          <p:nvPr/>
        </p:nvSpPr>
        <p:spPr>
          <a:xfrm>
            <a:off x="838200" y="1034842"/>
            <a:ext cx="105156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Importazione delle immagini da elaborare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TC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 Vs. </a:t>
            </a:r>
            <a:r>
              <a:rPr lang="it-IT" sz="2800" b="1" dirty="0">
                <a:solidFill>
                  <a:srgbClr val="C00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FC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Immagini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 </a:t>
            </a:r>
            <a:r>
              <a:rPr lang="it-IT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TC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: b4, b3, b2 (</a:t>
            </a:r>
            <a:r>
              <a:rPr lang="it-IT" sz="2800" b="1" dirty="0">
                <a:solidFill>
                  <a:srgbClr val="FF0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R</a:t>
            </a:r>
            <a:r>
              <a:rPr lang="it-IT" sz="2800" b="1" dirty="0">
                <a:solidFill>
                  <a:srgbClr val="00B05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G</a:t>
            </a:r>
            <a:r>
              <a:rPr lang="it-IT" sz="2800" b="1" dirty="0">
                <a:solidFill>
                  <a:srgbClr val="0070C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B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Immagini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 </a:t>
            </a:r>
            <a:r>
              <a:rPr lang="it-IT" sz="2800" b="1" dirty="0">
                <a:solidFill>
                  <a:srgbClr val="C00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FC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: b8, b3, b2 (</a:t>
            </a:r>
            <a:r>
              <a:rPr lang="it-IT" sz="2800" b="1" dirty="0" err="1">
                <a:solidFill>
                  <a:srgbClr val="C00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Nir</a:t>
            </a:r>
            <a:r>
              <a:rPr lang="it-IT" sz="2800" b="1" dirty="0" err="1">
                <a:solidFill>
                  <a:srgbClr val="00B05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G</a:t>
            </a:r>
            <a:r>
              <a:rPr lang="it-IT" sz="2800" b="1" dirty="0" err="1">
                <a:solidFill>
                  <a:srgbClr val="0070C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B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B357B39-C1B8-546A-80A7-7572BB88B825}"/>
              </a:ext>
            </a:extLst>
          </p:cNvPr>
          <p:cNvSpPr txBox="1"/>
          <p:nvPr/>
        </p:nvSpPr>
        <p:spPr>
          <a:xfrm>
            <a:off x="838199" y="3213341"/>
            <a:ext cx="1051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Es. codice per caricare le immagini </a:t>
            </a:r>
            <a:r>
              <a:rPr lang="it-IT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TC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 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e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 </a:t>
            </a:r>
            <a:r>
              <a:rPr lang="it-IT" sz="2800" b="1" dirty="0">
                <a:solidFill>
                  <a:srgbClr val="C00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FC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C6F01A9-EC9B-17C2-CCF9-207721061BAD}"/>
              </a:ext>
            </a:extLst>
          </p:cNvPr>
          <p:cNvSpPr txBox="1"/>
          <p:nvPr/>
        </p:nvSpPr>
        <p:spPr>
          <a:xfrm>
            <a:off x="838199" y="4099178"/>
            <a:ext cx="595704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>
                <a:highlight>
                  <a:srgbClr val="FFFFFF"/>
                </a:highlight>
                <a:latin typeface="Aptos" panose="020B0004020202020204" pitchFamily="34" charset="0"/>
              </a:rPr>
              <a:t>Es. codice per assegnazione oggetti immagini TC e FC</a:t>
            </a:r>
          </a:p>
          <a:p>
            <a:endParaRPr lang="it-IT" sz="1400" b="1" dirty="0">
              <a:highlight>
                <a:srgbClr val="FFFFFF"/>
              </a:highlight>
              <a:latin typeface="Aptos" panose="020B0004020202020204" pitchFamily="34" charset="0"/>
            </a:endParaRPr>
          </a:p>
          <a:p>
            <a:r>
              <a:rPr lang="it-IT" sz="1400" b="1" dirty="0">
                <a:highlight>
                  <a:srgbClr val="FFFFFF"/>
                </a:highlight>
                <a:latin typeface="Aptos" panose="020B0004020202020204" pitchFamily="34" charset="0"/>
              </a:rPr>
              <a:t>VC2017&lt;-</a:t>
            </a:r>
            <a:r>
              <a:rPr lang="it-IT" sz="1400" b="1" dirty="0" err="1">
                <a:highlight>
                  <a:srgbClr val="FFFFFF"/>
                </a:highlight>
                <a:latin typeface="Aptos" panose="020B0004020202020204" pitchFamily="34" charset="0"/>
              </a:rPr>
              <a:t>rast</a:t>
            </a:r>
            <a:r>
              <a:rPr lang="it-IT" sz="1400" b="1" dirty="0">
                <a:highlight>
                  <a:srgbClr val="FFFFFF"/>
                </a:highlight>
                <a:latin typeface="Aptos" panose="020B0004020202020204" pitchFamily="34" charset="0"/>
              </a:rPr>
              <a:t>("2017-06-08-23_59_Sentinel-2_L2A_True_color.jpg")</a:t>
            </a:r>
          </a:p>
          <a:p>
            <a:r>
              <a:rPr lang="it-IT" sz="1400" b="1" dirty="0">
                <a:highlight>
                  <a:srgbClr val="FFFFFF"/>
                </a:highlight>
                <a:latin typeface="Aptos" panose="020B0004020202020204" pitchFamily="34" charset="0"/>
              </a:rPr>
              <a:t>VC2019 &lt;-</a:t>
            </a:r>
            <a:r>
              <a:rPr lang="it-IT" sz="1400" b="1" dirty="0" err="1">
                <a:highlight>
                  <a:srgbClr val="FFFFFF"/>
                </a:highlight>
                <a:latin typeface="Aptos" panose="020B0004020202020204" pitchFamily="34" charset="0"/>
              </a:rPr>
              <a:t>rast</a:t>
            </a:r>
            <a:r>
              <a:rPr lang="it-IT" sz="1400" b="1" dirty="0">
                <a:highlight>
                  <a:srgbClr val="FFFFFF"/>
                </a:highlight>
                <a:latin typeface="Aptos" panose="020B0004020202020204" pitchFamily="34" charset="0"/>
              </a:rPr>
              <a:t>("2019-07-23-23_59_Sentinel-2_L2A_True_color.jpg")</a:t>
            </a:r>
          </a:p>
          <a:p>
            <a:r>
              <a:rPr lang="it-IT" sz="1400" b="1" dirty="0">
                <a:highlight>
                  <a:srgbClr val="FFFFFF"/>
                </a:highlight>
                <a:latin typeface="Aptos" panose="020B0004020202020204" pitchFamily="34" charset="0"/>
              </a:rPr>
              <a:t>VC2022 &lt;-</a:t>
            </a:r>
            <a:r>
              <a:rPr lang="it-IT" sz="1400" b="1" dirty="0" err="1">
                <a:highlight>
                  <a:srgbClr val="FFFFFF"/>
                </a:highlight>
                <a:latin typeface="Aptos" panose="020B0004020202020204" pitchFamily="34" charset="0"/>
              </a:rPr>
              <a:t>rast</a:t>
            </a:r>
            <a:r>
              <a:rPr lang="it-IT" sz="1400" b="1" dirty="0">
                <a:highlight>
                  <a:srgbClr val="FFFFFF"/>
                </a:highlight>
                <a:latin typeface="Aptos" panose="020B0004020202020204" pitchFamily="34" charset="0"/>
              </a:rPr>
              <a:t>("2022-06-12-23_59_Sentinel-2_L2A_True_color.jpg")</a:t>
            </a:r>
          </a:p>
          <a:p>
            <a:endParaRPr lang="it-IT" sz="1400" b="1" dirty="0">
              <a:highlight>
                <a:srgbClr val="FFFFFF"/>
              </a:highlight>
              <a:latin typeface="Aptos" panose="020B0004020202020204" pitchFamily="34" charset="0"/>
            </a:endParaRPr>
          </a:p>
          <a:p>
            <a:r>
              <a:rPr lang="it-IT" sz="1400" b="1" dirty="0">
                <a:highlight>
                  <a:srgbClr val="FFFFFF"/>
                </a:highlight>
                <a:latin typeface="Aptos" panose="020B0004020202020204" pitchFamily="34" charset="0"/>
              </a:rPr>
              <a:t>VCNIR2017&lt;-</a:t>
            </a:r>
            <a:r>
              <a:rPr lang="it-IT" sz="1400" b="1" dirty="0" err="1">
                <a:highlight>
                  <a:srgbClr val="FFFFFF"/>
                </a:highlight>
                <a:latin typeface="Aptos" panose="020B0004020202020204" pitchFamily="34" charset="0"/>
              </a:rPr>
              <a:t>rast</a:t>
            </a:r>
            <a:r>
              <a:rPr lang="it-IT" sz="1400" b="1" dirty="0">
                <a:highlight>
                  <a:srgbClr val="FFFFFF"/>
                </a:highlight>
                <a:latin typeface="Aptos" panose="020B0004020202020204" pitchFamily="34" charset="0"/>
              </a:rPr>
              <a:t>("2017-06-08-23_59_Sentinel-2_L2A_False_color.jpg")</a:t>
            </a:r>
          </a:p>
          <a:p>
            <a:r>
              <a:rPr lang="it-IT" sz="1400" b="1" dirty="0">
                <a:highlight>
                  <a:srgbClr val="FFFFFF"/>
                </a:highlight>
                <a:latin typeface="Aptos" panose="020B0004020202020204" pitchFamily="34" charset="0"/>
              </a:rPr>
              <a:t>VCNIR2019&lt;-</a:t>
            </a:r>
            <a:r>
              <a:rPr lang="it-IT" sz="1400" b="1" dirty="0" err="1">
                <a:highlight>
                  <a:srgbClr val="FFFFFF"/>
                </a:highlight>
                <a:latin typeface="Aptos" panose="020B0004020202020204" pitchFamily="34" charset="0"/>
              </a:rPr>
              <a:t>rast</a:t>
            </a:r>
            <a:r>
              <a:rPr lang="it-IT" sz="1400" b="1" dirty="0">
                <a:highlight>
                  <a:srgbClr val="FFFFFF"/>
                </a:highlight>
                <a:latin typeface="Aptos" panose="020B0004020202020204" pitchFamily="34" charset="0"/>
              </a:rPr>
              <a:t>("2019-07-23-23_59_Sentinel-2_L2A_False_color.jpg")</a:t>
            </a:r>
          </a:p>
          <a:p>
            <a:r>
              <a:rPr lang="it-IT" sz="1400" b="1" dirty="0">
                <a:highlight>
                  <a:srgbClr val="FFFFFF"/>
                </a:highlight>
                <a:latin typeface="Aptos" panose="020B0004020202020204" pitchFamily="34" charset="0"/>
              </a:rPr>
              <a:t>VCNIR2022&lt;-</a:t>
            </a:r>
            <a:r>
              <a:rPr lang="it-IT" sz="1400" b="1" dirty="0" err="1">
                <a:highlight>
                  <a:srgbClr val="FFFFFF"/>
                </a:highlight>
                <a:latin typeface="Aptos" panose="020B0004020202020204" pitchFamily="34" charset="0"/>
              </a:rPr>
              <a:t>rast</a:t>
            </a:r>
            <a:r>
              <a:rPr lang="it-IT" sz="1400" b="1" dirty="0">
                <a:highlight>
                  <a:srgbClr val="FFFFFF"/>
                </a:highlight>
                <a:latin typeface="Aptos" panose="020B0004020202020204" pitchFamily="34" charset="0"/>
              </a:rPr>
              <a:t>("2022-06-12-23_59_Sentinel-2_L2A_False_color.jpg")</a:t>
            </a:r>
          </a:p>
        </p:txBody>
      </p:sp>
      <p:sp>
        <p:nvSpPr>
          <p:cNvPr id="11" name="Segnaposto piè di pagina 6">
            <a:extLst>
              <a:ext uri="{FF2B5EF4-FFF2-40B4-BE49-F238E27FC236}">
                <a16:creationId xmlns:a16="http://schemas.microsoft.com/office/drawing/2014/main" id="{9307BFF2-36AE-6E21-F64F-DA06933FF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5519" y="6356350"/>
            <a:ext cx="7680960" cy="365125"/>
          </a:xfrm>
        </p:spPr>
        <p:txBody>
          <a:bodyPr/>
          <a:lstStyle/>
          <a:p>
            <a:r>
              <a:rPr lang="it-IT" dirty="0"/>
              <a:t>Corso di Studi: Scienze e Gestione della Natura - Federico Zucchini - Materia: Telerilevamento geo-ecologico</a:t>
            </a:r>
          </a:p>
        </p:txBody>
      </p:sp>
    </p:spTree>
    <p:extLst>
      <p:ext uri="{BB962C8B-B14F-4D97-AF65-F5344CB8AC3E}">
        <p14:creationId xmlns:p14="http://schemas.microsoft.com/office/powerpoint/2010/main" val="2265469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2E27F-0779-8D87-AA73-88F89FE1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202"/>
            <a:ext cx="10515600" cy="710640"/>
          </a:xfrm>
        </p:spPr>
        <p:txBody>
          <a:bodyPr>
            <a:normAutofit/>
          </a:bodyPr>
          <a:lstStyle/>
          <a:p>
            <a:r>
              <a:rPr lang="it-IT" b="1" dirty="0"/>
              <a:t>Analisi dei dati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475CB29-90B2-0957-CFF1-DF0458573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C6BA-D942-43B5-BC75-EEC4C32A6328}" type="slidenum">
              <a:rPr lang="it-IT" smtClean="0"/>
              <a:t>8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D42FF70-2468-10C9-4425-7D7FEF46BF02}"/>
              </a:ext>
            </a:extLst>
          </p:cNvPr>
          <p:cNvSpPr txBox="1"/>
          <p:nvPr/>
        </p:nvSpPr>
        <p:spPr>
          <a:xfrm>
            <a:off x="838200" y="1034842"/>
            <a:ext cx="1051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Confronto fra le immagini </a:t>
            </a:r>
            <a:r>
              <a:rPr lang="it-IT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TC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 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e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 </a:t>
            </a:r>
            <a:r>
              <a:rPr lang="it-IT" sz="2800" b="1" dirty="0">
                <a:solidFill>
                  <a:srgbClr val="C00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FC</a:t>
            </a:r>
            <a:endParaRPr lang="it-IT" sz="2800" b="1" dirty="0">
              <a:highlight>
                <a:srgbClr val="FFFFFF"/>
              </a:highlight>
              <a:latin typeface="Aptos" panose="020B0004020202020204" pitchFamily="34" charset="0"/>
            </a:endParaRP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E65D4A1D-C105-1F32-4DA1-5275BF39781C}"/>
              </a:ext>
            </a:extLst>
          </p:cNvPr>
          <p:cNvGrpSpPr/>
          <p:nvPr/>
        </p:nvGrpSpPr>
        <p:grpSpPr>
          <a:xfrm>
            <a:off x="53389" y="3896962"/>
            <a:ext cx="12085219" cy="353942"/>
            <a:chOff x="381000" y="3773765"/>
            <a:chExt cx="11461376" cy="353942"/>
          </a:xfrm>
        </p:grpSpPr>
        <p:sp>
          <p:nvSpPr>
            <p:cNvPr id="14" name="Freccia a destra 13">
              <a:extLst>
                <a:ext uri="{FF2B5EF4-FFF2-40B4-BE49-F238E27FC236}">
                  <a16:creationId xmlns:a16="http://schemas.microsoft.com/office/drawing/2014/main" id="{51668B76-F530-99FA-4948-5D7E7D430F96}"/>
                </a:ext>
              </a:extLst>
            </p:cNvPr>
            <p:cNvSpPr/>
            <p:nvPr/>
          </p:nvSpPr>
          <p:spPr>
            <a:xfrm>
              <a:off x="381000" y="3839948"/>
              <a:ext cx="11461376" cy="206189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799FCAF4-5266-D5C4-9DDC-AAA62C6A47E4}"/>
                </a:ext>
              </a:extLst>
            </p:cNvPr>
            <p:cNvSpPr txBox="1"/>
            <p:nvPr/>
          </p:nvSpPr>
          <p:spPr>
            <a:xfrm>
              <a:off x="1913964" y="3789153"/>
              <a:ext cx="694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/>
                <a:t>2017</a:t>
              </a:r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553C401D-B40D-78E6-D1B0-BC615B6D9D35}"/>
                </a:ext>
              </a:extLst>
            </p:cNvPr>
            <p:cNvSpPr txBox="1"/>
            <p:nvPr/>
          </p:nvSpPr>
          <p:spPr>
            <a:xfrm>
              <a:off x="5764305" y="3773765"/>
              <a:ext cx="694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/>
                <a:t>2019</a:t>
              </a:r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BCE84B85-6D76-55B5-8068-6C5BE172BE84}"/>
                </a:ext>
              </a:extLst>
            </p:cNvPr>
            <p:cNvSpPr txBox="1"/>
            <p:nvPr/>
          </p:nvSpPr>
          <p:spPr>
            <a:xfrm>
              <a:off x="9634817" y="3789006"/>
              <a:ext cx="694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/>
                <a:t>2022</a:t>
              </a:r>
            </a:p>
          </p:txBody>
        </p:sp>
      </p:grp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3C520BE9-6586-A09D-3447-9F8C438268B2}"/>
              </a:ext>
            </a:extLst>
          </p:cNvPr>
          <p:cNvGrpSpPr/>
          <p:nvPr/>
        </p:nvGrpSpPr>
        <p:grpSpPr>
          <a:xfrm>
            <a:off x="53389" y="1754674"/>
            <a:ext cx="3999929" cy="4630053"/>
            <a:chOff x="72743" y="1754674"/>
            <a:chExt cx="3999929" cy="4630053"/>
          </a:xfrm>
        </p:grpSpPr>
        <p:pic>
          <p:nvPicPr>
            <p:cNvPr id="9" name="Immagine 8" descr="Immagine che contiene Aerofotogrammetria, mappa, testo&#10;&#10;Descrizione generata automaticamente">
              <a:extLst>
                <a:ext uri="{FF2B5EF4-FFF2-40B4-BE49-F238E27FC236}">
                  <a16:creationId xmlns:a16="http://schemas.microsoft.com/office/drawing/2014/main" id="{1412515C-EDD9-B604-B5C5-FB636816E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43" y="1754674"/>
              <a:ext cx="3999929" cy="2064547"/>
            </a:xfrm>
            <a:prstGeom prst="rect">
              <a:avLst/>
            </a:prstGeom>
          </p:spPr>
        </p:pic>
        <p:pic>
          <p:nvPicPr>
            <p:cNvPr id="19" name="Immagine 18" descr="Immagine che contiene mappa, testo, rosso, schermata&#10;&#10;Descrizione generata automaticamente">
              <a:extLst>
                <a:ext uri="{FF2B5EF4-FFF2-40B4-BE49-F238E27FC236}">
                  <a16:creationId xmlns:a16="http://schemas.microsoft.com/office/drawing/2014/main" id="{0F77A9D6-7A16-91DD-C0A6-78BEDC45D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70" y="4325370"/>
              <a:ext cx="3989874" cy="2059357"/>
            </a:xfrm>
            <a:prstGeom prst="rect">
              <a:avLst/>
            </a:prstGeom>
          </p:spPr>
        </p:pic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E0EE4D54-C2B0-9250-BC3C-22655A5D9D54}"/>
              </a:ext>
            </a:extLst>
          </p:cNvPr>
          <p:cNvGrpSpPr/>
          <p:nvPr/>
        </p:nvGrpSpPr>
        <p:grpSpPr>
          <a:xfrm>
            <a:off x="4106707" y="1757227"/>
            <a:ext cx="3989875" cy="4627500"/>
            <a:chOff x="4108597" y="1757227"/>
            <a:chExt cx="3989875" cy="4627500"/>
          </a:xfrm>
        </p:grpSpPr>
        <p:pic>
          <p:nvPicPr>
            <p:cNvPr id="11" name="Immagine 10" descr="Immagine che contiene Aerofotogrammetria, mappa&#10;&#10;Descrizione generata automaticamente">
              <a:extLst>
                <a:ext uri="{FF2B5EF4-FFF2-40B4-BE49-F238E27FC236}">
                  <a16:creationId xmlns:a16="http://schemas.microsoft.com/office/drawing/2014/main" id="{5A551A17-6F53-0890-232C-93763376C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9215" y="1757227"/>
              <a:ext cx="3988638" cy="2058719"/>
            </a:xfrm>
            <a:prstGeom prst="rect">
              <a:avLst/>
            </a:prstGeom>
          </p:spPr>
        </p:pic>
        <p:pic>
          <p:nvPicPr>
            <p:cNvPr id="21" name="Immagine 20" descr="Immagine che contiene testo, schermata, mappa, arte&#10;&#10;Descrizione generata automaticamente">
              <a:extLst>
                <a:ext uri="{FF2B5EF4-FFF2-40B4-BE49-F238E27FC236}">
                  <a16:creationId xmlns:a16="http://schemas.microsoft.com/office/drawing/2014/main" id="{E24E5679-D577-161D-9480-63B62659D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8597" y="4325370"/>
              <a:ext cx="3989875" cy="2059357"/>
            </a:xfrm>
            <a:prstGeom prst="rect">
              <a:avLst/>
            </a:prstGeom>
          </p:spPr>
        </p:pic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97595830-84E8-131B-F0E7-825EF894D5D2}"/>
              </a:ext>
            </a:extLst>
          </p:cNvPr>
          <p:cNvGrpSpPr/>
          <p:nvPr/>
        </p:nvGrpSpPr>
        <p:grpSpPr>
          <a:xfrm>
            <a:off x="8149971" y="1764220"/>
            <a:ext cx="3988639" cy="4619869"/>
            <a:chOff x="8140044" y="1764220"/>
            <a:chExt cx="3988639" cy="4619869"/>
          </a:xfrm>
        </p:grpSpPr>
        <p:pic>
          <p:nvPicPr>
            <p:cNvPr id="13" name="Immagine 12" descr="Immagine che contiene Aerofotogrammetria, mappa, aereo&#10;&#10;Descrizione generata automaticamente">
              <a:extLst>
                <a:ext uri="{FF2B5EF4-FFF2-40B4-BE49-F238E27FC236}">
                  <a16:creationId xmlns:a16="http://schemas.microsoft.com/office/drawing/2014/main" id="{667AD6C4-DF64-BE8F-7228-625AA8FD4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0044" y="1764220"/>
              <a:ext cx="3988638" cy="2058719"/>
            </a:xfrm>
            <a:prstGeom prst="rect">
              <a:avLst/>
            </a:prstGeom>
          </p:spPr>
        </p:pic>
        <p:pic>
          <p:nvPicPr>
            <p:cNvPr id="23" name="Immagine 22" descr="Immagine che contiene testo, mappa, rosso, schermata&#10;&#10;Descrizione generata automaticamente">
              <a:extLst>
                <a:ext uri="{FF2B5EF4-FFF2-40B4-BE49-F238E27FC236}">
                  <a16:creationId xmlns:a16="http://schemas.microsoft.com/office/drawing/2014/main" id="{D853D4CA-56BA-27E0-DA9C-7A48C492E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0044" y="4325370"/>
              <a:ext cx="3988639" cy="2058719"/>
            </a:xfrm>
            <a:prstGeom prst="rect">
              <a:avLst/>
            </a:prstGeom>
          </p:spPr>
        </p:pic>
      </p:grpSp>
      <p:sp>
        <p:nvSpPr>
          <p:cNvPr id="30" name="Segnaposto piè di pagina 6">
            <a:extLst>
              <a:ext uri="{FF2B5EF4-FFF2-40B4-BE49-F238E27FC236}">
                <a16:creationId xmlns:a16="http://schemas.microsoft.com/office/drawing/2014/main" id="{FDECE9AF-1D5D-E287-66B2-E051BEB1B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5519" y="6356350"/>
            <a:ext cx="7680960" cy="365125"/>
          </a:xfrm>
        </p:spPr>
        <p:txBody>
          <a:bodyPr/>
          <a:lstStyle/>
          <a:p>
            <a:r>
              <a:rPr lang="it-IT" dirty="0"/>
              <a:t>Corso di Studi: Scienze e Gestione della Natura - Federico Zucchini - Materia: Telerilevamento geo-ecologico</a:t>
            </a:r>
          </a:p>
        </p:txBody>
      </p:sp>
    </p:spTree>
    <p:extLst>
      <p:ext uri="{BB962C8B-B14F-4D97-AF65-F5344CB8AC3E}">
        <p14:creationId xmlns:p14="http://schemas.microsoft.com/office/powerpoint/2010/main" val="2739397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2E27F-0779-8D87-AA73-88F89FE1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202"/>
            <a:ext cx="10515600" cy="710640"/>
          </a:xfrm>
        </p:spPr>
        <p:txBody>
          <a:bodyPr>
            <a:normAutofit/>
          </a:bodyPr>
          <a:lstStyle/>
          <a:p>
            <a:r>
              <a:rPr lang="it-IT" b="1" dirty="0"/>
              <a:t>Analisi dei dati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475CB29-90B2-0957-CFF1-DF0458573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C6BA-D942-43B5-BC75-EEC4C32A6328}" type="slidenum">
              <a:rPr lang="it-IT" smtClean="0"/>
              <a:t>9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D42FF70-2468-10C9-4425-7D7FEF46BF02}"/>
              </a:ext>
            </a:extLst>
          </p:cNvPr>
          <p:cNvSpPr txBox="1"/>
          <p:nvPr/>
        </p:nvSpPr>
        <p:spPr>
          <a:xfrm>
            <a:off x="838200" y="1034842"/>
            <a:ext cx="105156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Creazione oggetto a 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4 bande 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(</a:t>
            </a:r>
            <a:r>
              <a:rPr lang="it-IT" sz="2800" b="1" dirty="0" err="1">
                <a:solidFill>
                  <a:srgbClr val="FF0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R</a:t>
            </a:r>
            <a:r>
              <a:rPr lang="it-IT" sz="2800" b="1" dirty="0" err="1">
                <a:solidFill>
                  <a:srgbClr val="00B05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G</a:t>
            </a:r>
            <a:r>
              <a:rPr lang="it-IT" sz="2800" b="1" dirty="0" err="1">
                <a:solidFill>
                  <a:srgbClr val="0070C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B</a:t>
            </a:r>
            <a:r>
              <a:rPr lang="it-IT" sz="2800" b="1" dirty="0" err="1">
                <a:solidFill>
                  <a:srgbClr val="C00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Nir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): </a:t>
            </a:r>
            <a:r>
              <a:rPr lang="it-IT" sz="2800" b="1" dirty="0">
                <a:solidFill>
                  <a:srgbClr val="FF0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b4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, </a:t>
            </a:r>
            <a:r>
              <a:rPr lang="it-IT" sz="2800" b="1" dirty="0">
                <a:solidFill>
                  <a:srgbClr val="00B05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b3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, </a:t>
            </a:r>
            <a:r>
              <a:rPr lang="it-IT" sz="2800" b="1" dirty="0">
                <a:solidFill>
                  <a:srgbClr val="0070C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b2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, </a:t>
            </a:r>
            <a:r>
              <a:rPr lang="it-IT" sz="2800" b="1" dirty="0">
                <a:solidFill>
                  <a:srgbClr val="C00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b8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Obiettivo: 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Importare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 la </a:t>
            </a:r>
            <a:r>
              <a:rPr lang="it-IT" sz="2800" b="1" dirty="0">
                <a:solidFill>
                  <a:srgbClr val="C00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banda b8 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del </a:t>
            </a:r>
            <a:r>
              <a:rPr lang="it-IT" sz="2800" b="1" dirty="0" err="1">
                <a:solidFill>
                  <a:srgbClr val="C00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Nir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 nell’oggetto a 3 bande RGB per avere un 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oggetto nuovo completo 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su cui svolgere 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 analisi.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7971ADA-1826-295F-13CC-37FEE071EA04}"/>
              </a:ext>
            </a:extLst>
          </p:cNvPr>
          <p:cNvSpPr txBox="1"/>
          <p:nvPr/>
        </p:nvSpPr>
        <p:spPr>
          <a:xfrm>
            <a:off x="824746" y="3003301"/>
            <a:ext cx="1051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Es. codice per costruzione oggetto a </a:t>
            </a:r>
            <a:r>
              <a:rPr lang="it-IT" sz="2800" b="1" dirty="0">
                <a:highlight>
                  <a:srgbClr val="FFFFFF"/>
                </a:highlight>
                <a:latin typeface="Aptos" panose="020B0004020202020204" pitchFamily="34" charset="0"/>
              </a:rPr>
              <a:t>4 bande 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(</a:t>
            </a:r>
            <a:r>
              <a:rPr lang="it-IT" sz="2800" b="1" dirty="0" err="1">
                <a:solidFill>
                  <a:srgbClr val="FF0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R</a:t>
            </a:r>
            <a:r>
              <a:rPr lang="it-IT" sz="2800" b="1" dirty="0" err="1">
                <a:solidFill>
                  <a:srgbClr val="00B05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G</a:t>
            </a:r>
            <a:r>
              <a:rPr lang="it-IT" sz="2800" b="1" dirty="0" err="1">
                <a:solidFill>
                  <a:srgbClr val="0070C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B</a:t>
            </a:r>
            <a:r>
              <a:rPr lang="it-IT" sz="2800" b="1" dirty="0" err="1">
                <a:solidFill>
                  <a:srgbClr val="C00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Nir</a:t>
            </a:r>
            <a:r>
              <a:rPr lang="it-IT" sz="2800" dirty="0">
                <a:highlight>
                  <a:srgbClr val="FFFFFF"/>
                </a:highlight>
                <a:latin typeface="Aptos" panose="020B0004020202020204" pitchFamily="34" charset="0"/>
              </a:rPr>
              <a:t>) </a:t>
            </a:r>
            <a:endParaRPr lang="it-IT" sz="2800" b="1" dirty="0">
              <a:solidFill>
                <a:srgbClr val="C00000"/>
              </a:solidFill>
              <a:highlight>
                <a:srgbClr val="FFFFFF"/>
              </a:highlight>
              <a:latin typeface="Aptos" panose="020B0004020202020204" pitchFamily="34" charset="0"/>
            </a:endParaRP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CADDF138-A088-B7B9-9B7A-92457C9CCB9A}"/>
              </a:ext>
            </a:extLst>
          </p:cNvPr>
          <p:cNvGrpSpPr/>
          <p:nvPr/>
        </p:nvGrpSpPr>
        <p:grpSpPr>
          <a:xfrm>
            <a:off x="838200" y="3679098"/>
            <a:ext cx="6293216" cy="1355122"/>
            <a:chOff x="838200" y="3349182"/>
            <a:chExt cx="6293216" cy="1040050"/>
          </a:xfrm>
        </p:grpSpPr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2C6F01A9-EC9B-17C2-CCF9-207721061BAD}"/>
                </a:ext>
              </a:extLst>
            </p:cNvPr>
            <p:cNvSpPr txBox="1"/>
            <p:nvPr/>
          </p:nvSpPr>
          <p:spPr>
            <a:xfrm>
              <a:off x="838201" y="3349182"/>
              <a:ext cx="355450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400" dirty="0">
                  <a:highlight>
                    <a:srgbClr val="FFFFFF"/>
                  </a:highlight>
                  <a:latin typeface="Aptos" panose="020B0004020202020204" pitchFamily="34" charset="0"/>
                </a:rPr>
                <a:t>Es. codice per estrazione banda b8 del </a:t>
              </a:r>
              <a:r>
                <a:rPr lang="it-IT" sz="1400" dirty="0" err="1">
                  <a:highlight>
                    <a:srgbClr val="FFFFFF"/>
                  </a:highlight>
                  <a:latin typeface="Aptos" panose="020B0004020202020204" pitchFamily="34" charset="0"/>
                </a:rPr>
                <a:t>Nir</a:t>
              </a:r>
              <a:endParaRPr lang="it-IT" sz="1400" dirty="0">
                <a:highlight>
                  <a:srgbClr val="FFFFFF"/>
                </a:highlight>
                <a:latin typeface="Aptos" panose="020B0004020202020204" pitchFamily="34" charset="0"/>
              </a:endParaRP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D72B6D32-06FD-4F22-49DC-A2AF3D7570FB}"/>
                </a:ext>
              </a:extLst>
            </p:cNvPr>
            <p:cNvSpPr txBox="1"/>
            <p:nvPr/>
          </p:nvSpPr>
          <p:spPr>
            <a:xfrm>
              <a:off x="838200" y="3656959"/>
              <a:ext cx="2097739" cy="7322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400" b="1" dirty="0">
                  <a:highlight>
                    <a:srgbClr val="FFFFFF"/>
                  </a:highlight>
                  <a:latin typeface="Aptos" panose="020B0004020202020204" pitchFamily="34" charset="0"/>
                </a:rPr>
                <a:t>b17r&lt;-VC2017[[1]]</a:t>
              </a:r>
            </a:p>
            <a:p>
              <a:r>
                <a:rPr lang="it-IT" sz="1400" b="1" dirty="0">
                  <a:highlight>
                    <a:srgbClr val="FFFFFF"/>
                  </a:highlight>
                  <a:latin typeface="Aptos" panose="020B0004020202020204" pitchFamily="34" charset="0"/>
                </a:rPr>
                <a:t>b17g&lt;-VC2017[[2]]</a:t>
              </a:r>
            </a:p>
            <a:p>
              <a:r>
                <a:rPr lang="it-IT" sz="1400" b="1" dirty="0">
                  <a:highlight>
                    <a:srgbClr val="FFFFFF"/>
                  </a:highlight>
                  <a:latin typeface="Aptos" panose="020B0004020202020204" pitchFamily="34" charset="0"/>
                </a:rPr>
                <a:t>b17b&lt;-VC2017[[3]]</a:t>
              </a:r>
            </a:p>
            <a:p>
              <a:r>
                <a:rPr lang="it-IT" sz="1400" b="1" dirty="0">
                  <a:highlight>
                    <a:srgbClr val="FFFFFF"/>
                  </a:highlight>
                  <a:latin typeface="Aptos" panose="020B0004020202020204" pitchFamily="34" charset="0"/>
                </a:rPr>
                <a:t>b17nir&lt;-VCNIR2017[[1]]</a:t>
              </a:r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965C40F9-043F-DE4F-ED0D-F4292D9F2727}"/>
                </a:ext>
              </a:extLst>
            </p:cNvPr>
            <p:cNvSpPr txBox="1"/>
            <p:nvPr/>
          </p:nvSpPr>
          <p:spPr>
            <a:xfrm>
              <a:off x="2935939" y="3656959"/>
              <a:ext cx="2097739" cy="7322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400" b="1" dirty="0">
                  <a:highlight>
                    <a:srgbClr val="FFFFFF"/>
                  </a:highlight>
                  <a:latin typeface="Aptos" panose="020B0004020202020204" pitchFamily="34" charset="0"/>
                </a:rPr>
                <a:t>b19r&lt;-VC2019[[1]]</a:t>
              </a:r>
            </a:p>
            <a:p>
              <a:r>
                <a:rPr lang="it-IT" sz="1400" b="1" dirty="0">
                  <a:highlight>
                    <a:srgbClr val="FFFFFF"/>
                  </a:highlight>
                  <a:latin typeface="Aptos" panose="020B0004020202020204" pitchFamily="34" charset="0"/>
                </a:rPr>
                <a:t>b19g&lt;-VC2019[[2]]</a:t>
              </a:r>
            </a:p>
            <a:p>
              <a:r>
                <a:rPr lang="it-IT" sz="1400" b="1" dirty="0">
                  <a:highlight>
                    <a:srgbClr val="FFFFFF"/>
                  </a:highlight>
                  <a:latin typeface="Aptos" panose="020B0004020202020204" pitchFamily="34" charset="0"/>
                </a:rPr>
                <a:t>b19b&lt;-VC2019[[3]]</a:t>
              </a:r>
            </a:p>
            <a:p>
              <a:r>
                <a:rPr lang="it-IT" sz="1400" b="1" dirty="0">
                  <a:highlight>
                    <a:srgbClr val="FFFFFF"/>
                  </a:highlight>
                  <a:latin typeface="Aptos" panose="020B0004020202020204" pitchFamily="34" charset="0"/>
                </a:rPr>
                <a:t>b19nir&lt;-VCNIR2019[[1]]</a:t>
              </a: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FBD52411-2DFD-8485-72EE-71DEFCA546B2}"/>
                </a:ext>
              </a:extLst>
            </p:cNvPr>
            <p:cNvSpPr txBox="1"/>
            <p:nvPr/>
          </p:nvSpPr>
          <p:spPr>
            <a:xfrm>
              <a:off x="5033677" y="3656959"/>
              <a:ext cx="2097739" cy="7322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400" b="1" dirty="0">
                  <a:highlight>
                    <a:srgbClr val="FFFFFF"/>
                  </a:highlight>
                  <a:latin typeface="Aptos" panose="020B0004020202020204" pitchFamily="34" charset="0"/>
                </a:rPr>
                <a:t>b22r&lt;-VC2022[[1]]</a:t>
              </a:r>
            </a:p>
            <a:p>
              <a:r>
                <a:rPr lang="it-IT" sz="1400" b="1" dirty="0">
                  <a:highlight>
                    <a:srgbClr val="FFFFFF"/>
                  </a:highlight>
                  <a:latin typeface="Aptos" panose="020B0004020202020204" pitchFamily="34" charset="0"/>
                </a:rPr>
                <a:t>b22g&lt;-VC2022[[2]]</a:t>
              </a:r>
            </a:p>
            <a:p>
              <a:r>
                <a:rPr lang="it-IT" sz="1400" b="1" dirty="0">
                  <a:highlight>
                    <a:srgbClr val="FFFFFF"/>
                  </a:highlight>
                  <a:latin typeface="Aptos" panose="020B0004020202020204" pitchFamily="34" charset="0"/>
                </a:rPr>
                <a:t>b22b&lt;-VC2022[[3]]</a:t>
              </a:r>
            </a:p>
            <a:p>
              <a:r>
                <a:rPr lang="it-IT" sz="1400" b="1" dirty="0">
                  <a:highlight>
                    <a:srgbClr val="FFFFFF"/>
                  </a:highlight>
                  <a:latin typeface="Aptos" panose="020B0004020202020204" pitchFamily="34" charset="0"/>
                </a:rPr>
                <a:t>b22nir&lt;-VCNIR2022[[1]]</a:t>
              </a:r>
            </a:p>
          </p:txBody>
        </p:sp>
      </p:grp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8E91E8E-009B-C924-ACB4-11385BD83F31}"/>
              </a:ext>
            </a:extLst>
          </p:cNvPr>
          <p:cNvSpPr txBox="1"/>
          <p:nvPr/>
        </p:nvSpPr>
        <p:spPr>
          <a:xfrm>
            <a:off x="838200" y="5186798"/>
            <a:ext cx="1108037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highlight>
                  <a:srgbClr val="FFFFFF"/>
                </a:highlight>
                <a:latin typeface="Aptos" panose="020B0004020202020204" pitchFamily="34" charset="0"/>
              </a:rPr>
              <a:t>Es. codice per costruzione nuovo oggetto completo a 4 bande (</a:t>
            </a:r>
            <a:r>
              <a:rPr lang="it-IT" sz="1400" dirty="0" err="1">
                <a:highlight>
                  <a:srgbClr val="FFFFFF"/>
                </a:highlight>
                <a:latin typeface="Aptos" panose="020B0004020202020204" pitchFamily="34" charset="0"/>
              </a:rPr>
              <a:t>RGBNir</a:t>
            </a:r>
            <a:r>
              <a:rPr lang="it-IT" sz="1400" dirty="0">
                <a:highlight>
                  <a:srgbClr val="FFFFFF"/>
                </a:highlight>
                <a:latin typeface="Aptos" panose="020B0004020202020204" pitchFamily="34" charset="0"/>
              </a:rPr>
              <a:t>)</a:t>
            </a:r>
          </a:p>
          <a:p>
            <a:endParaRPr lang="it-IT" sz="1400" dirty="0">
              <a:highlight>
                <a:srgbClr val="FFFFFF"/>
              </a:highlight>
              <a:latin typeface="Aptos" panose="020B0004020202020204" pitchFamily="34" charset="0"/>
            </a:endParaRPr>
          </a:p>
          <a:p>
            <a:r>
              <a:rPr lang="it-IT" sz="1400" b="1" dirty="0">
                <a:highlight>
                  <a:srgbClr val="FFFFFF"/>
                </a:highlight>
                <a:latin typeface="Aptos" panose="020B0004020202020204" pitchFamily="34" charset="0"/>
              </a:rPr>
              <a:t>VaiaCadore17&lt;-c(b17r,b17g,b17b,b17nir)</a:t>
            </a:r>
          </a:p>
          <a:p>
            <a:r>
              <a:rPr lang="it-IT" sz="1400" b="1" dirty="0">
                <a:highlight>
                  <a:srgbClr val="FFFFFF"/>
                </a:highlight>
                <a:latin typeface="Aptos" panose="020B0004020202020204" pitchFamily="34" charset="0"/>
              </a:rPr>
              <a:t>VaiaCadore19&lt;-c(b19r,b19g,b19b,b19nir)</a:t>
            </a:r>
          </a:p>
          <a:p>
            <a:r>
              <a:rPr lang="it-IT" sz="1400" b="1" dirty="0">
                <a:highlight>
                  <a:srgbClr val="FFFFFF"/>
                </a:highlight>
                <a:latin typeface="Aptos" panose="020B0004020202020204" pitchFamily="34" charset="0"/>
              </a:rPr>
              <a:t>VaiaCadore22&lt;-c(b22r,b22g,b22b,b22nir)</a:t>
            </a:r>
          </a:p>
        </p:txBody>
      </p:sp>
      <p:sp>
        <p:nvSpPr>
          <p:cNvPr id="15" name="Segnaposto piè di pagina 6">
            <a:extLst>
              <a:ext uri="{FF2B5EF4-FFF2-40B4-BE49-F238E27FC236}">
                <a16:creationId xmlns:a16="http://schemas.microsoft.com/office/drawing/2014/main" id="{DFA51A4D-8D73-BCF9-686E-407194198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5519" y="6356350"/>
            <a:ext cx="7680960" cy="365125"/>
          </a:xfrm>
        </p:spPr>
        <p:txBody>
          <a:bodyPr/>
          <a:lstStyle/>
          <a:p>
            <a:r>
              <a:rPr lang="it-IT" dirty="0"/>
              <a:t>Corso di Studi: Scienze e Gestione della Natura - Federico Zucchini - Materia: Telerilevamento geo-ecologico</a:t>
            </a:r>
          </a:p>
        </p:txBody>
      </p:sp>
    </p:spTree>
    <p:extLst>
      <p:ext uri="{BB962C8B-B14F-4D97-AF65-F5344CB8AC3E}">
        <p14:creationId xmlns:p14="http://schemas.microsoft.com/office/powerpoint/2010/main" val="40401801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1070</TotalTime>
  <Words>4081</Words>
  <Application>Microsoft Office PowerPoint</Application>
  <PresentationFormat>Widescreen</PresentationFormat>
  <Paragraphs>537</Paragraphs>
  <Slides>39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39</vt:i4>
      </vt:variant>
    </vt:vector>
  </HeadingPairs>
  <TitlesOfParts>
    <vt:vector size="45" baseType="lpstr">
      <vt:lpstr>Aptos</vt:lpstr>
      <vt:lpstr>Aptos Display</vt:lpstr>
      <vt:lpstr>Arial</vt:lpstr>
      <vt:lpstr>Courier New</vt:lpstr>
      <vt:lpstr>Wingdings</vt:lpstr>
      <vt:lpstr>Tema di Office</vt:lpstr>
      <vt:lpstr>La Tempesta Vaia ed i relativi danni nel territorio del Cadore (BL)</vt:lpstr>
      <vt:lpstr>Presentazione standard di PowerPoint</vt:lpstr>
      <vt:lpstr>Introduzione: La Tempesta Vaia</vt:lpstr>
      <vt:lpstr>Area di Studio</vt:lpstr>
      <vt:lpstr>Scopo del Progetto</vt:lpstr>
      <vt:lpstr>Pacchetti impiegati e Software di elaborazione</vt:lpstr>
      <vt:lpstr>Analisi dei dati</vt:lpstr>
      <vt:lpstr>Analisi dei dati</vt:lpstr>
      <vt:lpstr>Analisi dei dati</vt:lpstr>
      <vt:lpstr>Analisi dei dati</vt:lpstr>
      <vt:lpstr>Analisi dei dati</vt:lpstr>
      <vt:lpstr>Analisi dei dati</vt:lpstr>
      <vt:lpstr>Analisi dei dati</vt:lpstr>
      <vt:lpstr>Analisi dei dati</vt:lpstr>
      <vt:lpstr>Analisi dei dati</vt:lpstr>
      <vt:lpstr>Analisi dei dati</vt:lpstr>
      <vt:lpstr>Analisi dei dati</vt:lpstr>
      <vt:lpstr>Analisi dei dati</vt:lpstr>
      <vt:lpstr>Analisi dei dati</vt:lpstr>
      <vt:lpstr>Analisi dei dati</vt:lpstr>
      <vt:lpstr>Analisi dei dati</vt:lpstr>
      <vt:lpstr>Analisi dei dati</vt:lpstr>
      <vt:lpstr>Analisi dei dati</vt:lpstr>
      <vt:lpstr>Analisi dei dati</vt:lpstr>
      <vt:lpstr>Analisi dei dati</vt:lpstr>
      <vt:lpstr>Analisi dei dati</vt:lpstr>
      <vt:lpstr>Analisi dei dati</vt:lpstr>
      <vt:lpstr>Analisi dei dati</vt:lpstr>
      <vt:lpstr>Analisi dei dati</vt:lpstr>
      <vt:lpstr>Analisi dei dati</vt:lpstr>
      <vt:lpstr>Analisi dei dati</vt:lpstr>
      <vt:lpstr>Analisi dei dati</vt:lpstr>
      <vt:lpstr>Analisi dei dati</vt:lpstr>
      <vt:lpstr>Analisi dei dati</vt:lpstr>
      <vt:lpstr>Analisi dei dati</vt:lpstr>
      <vt:lpstr>Analisi dei dati</vt:lpstr>
      <vt:lpstr>Considerazioni e proposte</vt:lpstr>
      <vt:lpstr>Panoramica Danni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Federico Zucchini - federico.zucchini4@studio.unibo.it</dc:creator>
  <cp:lastModifiedBy>Federico Zucchini - federico.zucchini4@studio.unibo.it</cp:lastModifiedBy>
  <cp:revision>41</cp:revision>
  <cp:lastPrinted>2024-08-09T07:40:53Z</cp:lastPrinted>
  <dcterms:created xsi:type="dcterms:W3CDTF">2024-08-07T14:27:27Z</dcterms:created>
  <dcterms:modified xsi:type="dcterms:W3CDTF">2024-08-09T10:19:47Z</dcterms:modified>
</cp:coreProperties>
</file>